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7"/>
  </p:notesMasterIdLst>
  <p:sldIdLst>
    <p:sldId id="256" r:id="rId3"/>
    <p:sldId id="321" r:id="rId4"/>
    <p:sldId id="260" r:id="rId5"/>
    <p:sldId id="261" r:id="rId6"/>
    <p:sldId id="262" r:id="rId7"/>
    <p:sldId id="263" r:id="rId8"/>
    <p:sldId id="322" r:id="rId9"/>
    <p:sldId id="265" r:id="rId10"/>
    <p:sldId id="267" r:id="rId11"/>
    <p:sldId id="313" r:id="rId12"/>
    <p:sldId id="269" r:id="rId13"/>
    <p:sldId id="314" r:id="rId14"/>
    <p:sldId id="315" r:id="rId15"/>
    <p:sldId id="270" r:id="rId16"/>
    <p:sldId id="273" r:id="rId17"/>
    <p:sldId id="316" r:id="rId18"/>
    <p:sldId id="317" r:id="rId19"/>
    <p:sldId id="281" r:id="rId20"/>
    <p:sldId id="282" r:id="rId21"/>
    <p:sldId id="288" r:id="rId22"/>
    <p:sldId id="289" r:id="rId23"/>
    <p:sldId id="285" r:id="rId24"/>
    <p:sldId id="286" r:id="rId25"/>
    <p:sldId id="290" r:id="rId26"/>
    <p:sldId id="291" r:id="rId27"/>
    <p:sldId id="292" r:id="rId28"/>
    <p:sldId id="299" r:id="rId29"/>
    <p:sldId id="300" r:id="rId30"/>
    <p:sldId id="318" r:id="rId31"/>
    <p:sldId id="319" r:id="rId32"/>
    <p:sldId id="306" r:id="rId33"/>
    <p:sldId id="307" r:id="rId34"/>
    <p:sldId id="320" r:id="rId35"/>
    <p:sldId id="295"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46"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D2F7AD-A927-4A13-BC62-921E7A562B31}" type="datetimeFigureOut">
              <a:rPr lang="en-MY" smtClean="0"/>
              <a:t>14/4/2021</a:t>
            </a:fld>
            <a:endParaRPr lang="en-MY"/>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MY"/>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MY"/>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A2EBCE-B7C3-45EF-824A-7FE1EE7C6C66}" type="slidenum">
              <a:rPr lang="en-MY" smtClean="0"/>
              <a:t>‹#›</a:t>
            </a:fld>
            <a:endParaRPr lang="en-MY"/>
          </a:p>
        </p:txBody>
      </p:sp>
    </p:spTree>
    <p:extLst>
      <p:ext uri="{BB962C8B-B14F-4D97-AF65-F5344CB8AC3E}">
        <p14:creationId xmlns:p14="http://schemas.microsoft.com/office/powerpoint/2010/main" val="2958573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B3A2EBCE-B7C3-45EF-824A-7FE1EE7C6C66}" type="slidenum">
              <a:rPr lang="en-MY" smtClean="0"/>
              <a:t>1</a:t>
            </a:fld>
            <a:endParaRPr lang="en-MY"/>
          </a:p>
        </p:txBody>
      </p:sp>
    </p:spTree>
    <p:extLst>
      <p:ext uri="{BB962C8B-B14F-4D97-AF65-F5344CB8AC3E}">
        <p14:creationId xmlns:p14="http://schemas.microsoft.com/office/powerpoint/2010/main" val="14315973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D54B7D3-A93C-42D8-865C-9F0A2A317017}" type="datetimeFigureOut">
              <a:rPr lang="en-US" smtClean="0"/>
              <a:pPr/>
              <a:t>4/14/2021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39EDE-4425-4B9E-8522-BADF3504DF4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54B7D3-A93C-42D8-865C-9F0A2A317017}" type="datetimeFigureOut">
              <a:rPr lang="en-US" smtClean="0"/>
              <a:pPr/>
              <a:t>4/14/2021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39EDE-4425-4B9E-8522-BADF3504DF4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54B7D3-A93C-42D8-865C-9F0A2A317017}" type="datetimeFigureOut">
              <a:rPr lang="en-US" smtClean="0"/>
              <a:pPr/>
              <a:t>4/14/2021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39EDE-4425-4B9E-8522-BADF3504DF4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ig Pictur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455CFCF-49C9-5249-B4B9-DC3418D7405D}"/>
              </a:ext>
            </a:extLst>
          </p:cNvPr>
          <p:cNvSpPr>
            <a:spLocks noGrp="1"/>
          </p:cNvSpPr>
          <p:nvPr>
            <p:ph type="pic" sz="quarter" idx="14"/>
          </p:nvPr>
        </p:nvSpPr>
        <p:spPr>
          <a:xfrm>
            <a:off x="0" y="-1"/>
            <a:ext cx="9144000" cy="6858001"/>
          </a:xfrm>
          <a:prstGeom prst="rect">
            <a:avLst/>
          </a:prstGeom>
          <a:solidFill>
            <a:schemeClr val="bg1"/>
          </a:solidFill>
          <a:effectLst/>
        </p:spPr>
        <p:txBody>
          <a:bodyPr wrap="square">
            <a:noAutofit/>
          </a:bodyPr>
          <a:lstStyle>
            <a:lvl1pPr marL="0" indent="0">
              <a:buNone/>
              <a:defRPr sz="1200" b="0" i="0">
                <a:ln>
                  <a:noFill/>
                </a:ln>
                <a:solidFill>
                  <a:schemeClr val="tx2"/>
                </a:solidFill>
                <a:latin typeface="Libre Franklin Light" pitchFamily="2" charset="77"/>
                <a:ea typeface="Roboto Regular" charset="0"/>
                <a:cs typeface="Rubik Light" panose="02000604000000020004" pitchFamily="2" charset="-79"/>
              </a:defRPr>
            </a:lvl1pPr>
          </a:lstStyle>
          <a:p>
            <a:endParaRPr lang="en-US" dirty="0"/>
          </a:p>
        </p:txBody>
      </p:sp>
    </p:spTree>
    <p:extLst>
      <p:ext uri="{BB962C8B-B14F-4D97-AF65-F5344CB8AC3E}">
        <p14:creationId xmlns:p14="http://schemas.microsoft.com/office/powerpoint/2010/main" val="1099214135"/>
      </p:ext>
    </p:extLst>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ms-MY"/>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ms-MY"/>
          </a:p>
        </p:txBody>
      </p:sp>
      <p:sp>
        <p:nvSpPr>
          <p:cNvPr id="4" name="Date Placeholder 3"/>
          <p:cNvSpPr>
            <a:spLocks noGrp="1"/>
          </p:cNvSpPr>
          <p:nvPr>
            <p:ph type="dt" sz="half" idx="10"/>
          </p:nvPr>
        </p:nvSpPr>
        <p:spPr/>
        <p:txBody>
          <a:bodyPr/>
          <a:lstStyle/>
          <a:p>
            <a:fld id="{2CBB196B-95E8-495D-A855-B6DF758DBCF3}" type="datetimeFigureOut">
              <a:rPr lang="ms-MY" smtClean="0">
                <a:solidFill>
                  <a:prstClr val="black">
                    <a:tint val="75000"/>
                  </a:prstClr>
                </a:solidFill>
              </a:rPr>
              <a:pPr/>
              <a:t>14/04/2021</a:t>
            </a:fld>
            <a:endParaRPr lang="ms-MY">
              <a:solidFill>
                <a:prstClr val="black">
                  <a:tint val="75000"/>
                </a:prstClr>
              </a:solidFill>
            </a:endParaRPr>
          </a:p>
        </p:txBody>
      </p:sp>
      <p:sp>
        <p:nvSpPr>
          <p:cNvPr id="5" name="Footer Placeholder 4"/>
          <p:cNvSpPr>
            <a:spLocks noGrp="1"/>
          </p:cNvSpPr>
          <p:nvPr>
            <p:ph type="ftr" sz="quarter" idx="11"/>
          </p:nvPr>
        </p:nvSpPr>
        <p:spPr/>
        <p:txBody>
          <a:bodyPr/>
          <a:lstStyle/>
          <a:p>
            <a:endParaRPr lang="ms-MY">
              <a:solidFill>
                <a:prstClr val="black">
                  <a:tint val="75000"/>
                </a:prstClr>
              </a:solidFill>
            </a:endParaRPr>
          </a:p>
        </p:txBody>
      </p:sp>
      <p:sp>
        <p:nvSpPr>
          <p:cNvPr id="6" name="Slide Number Placeholder 5"/>
          <p:cNvSpPr>
            <a:spLocks noGrp="1"/>
          </p:cNvSpPr>
          <p:nvPr>
            <p:ph type="sldNum" sz="quarter" idx="12"/>
          </p:nvPr>
        </p:nvSpPr>
        <p:spPr/>
        <p:txBody>
          <a:bodyPr/>
          <a:lstStyle/>
          <a:p>
            <a:fld id="{D41C958F-EC4D-4CC5-B71D-8C36D1116BBF}"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34192317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ms-MY"/>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s-MY"/>
          </a:p>
        </p:txBody>
      </p:sp>
      <p:sp>
        <p:nvSpPr>
          <p:cNvPr id="4" name="Date Placeholder 3"/>
          <p:cNvSpPr>
            <a:spLocks noGrp="1"/>
          </p:cNvSpPr>
          <p:nvPr>
            <p:ph type="dt" sz="half" idx="10"/>
          </p:nvPr>
        </p:nvSpPr>
        <p:spPr/>
        <p:txBody>
          <a:bodyPr/>
          <a:lstStyle/>
          <a:p>
            <a:fld id="{2CBB196B-95E8-495D-A855-B6DF758DBCF3}" type="datetimeFigureOut">
              <a:rPr lang="ms-MY" smtClean="0">
                <a:solidFill>
                  <a:prstClr val="black">
                    <a:tint val="75000"/>
                  </a:prstClr>
                </a:solidFill>
              </a:rPr>
              <a:pPr/>
              <a:t>14/04/2021</a:t>
            </a:fld>
            <a:endParaRPr lang="ms-MY">
              <a:solidFill>
                <a:prstClr val="black">
                  <a:tint val="75000"/>
                </a:prstClr>
              </a:solidFill>
            </a:endParaRPr>
          </a:p>
        </p:txBody>
      </p:sp>
      <p:sp>
        <p:nvSpPr>
          <p:cNvPr id="5" name="Footer Placeholder 4"/>
          <p:cNvSpPr>
            <a:spLocks noGrp="1"/>
          </p:cNvSpPr>
          <p:nvPr>
            <p:ph type="ftr" sz="quarter" idx="11"/>
          </p:nvPr>
        </p:nvSpPr>
        <p:spPr/>
        <p:txBody>
          <a:bodyPr/>
          <a:lstStyle/>
          <a:p>
            <a:endParaRPr lang="ms-MY">
              <a:solidFill>
                <a:prstClr val="black">
                  <a:tint val="75000"/>
                </a:prstClr>
              </a:solidFill>
            </a:endParaRPr>
          </a:p>
        </p:txBody>
      </p:sp>
      <p:sp>
        <p:nvSpPr>
          <p:cNvPr id="6" name="Slide Number Placeholder 5"/>
          <p:cNvSpPr>
            <a:spLocks noGrp="1"/>
          </p:cNvSpPr>
          <p:nvPr>
            <p:ph type="sldNum" sz="quarter" idx="12"/>
          </p:nvPr>
        </p:nvSpPr>
        <p:spPr/>
        <p:txBody>
          <a:bodyPr/>
          <a:lstStyle/>
          <a:p>
            <a:fld id="{D41C958F-EC4D-4CC5-B71D-8C36D1116BBF}"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19288647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ms-MY"/>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BB196B-95E8-495D-A855-B6DF758DBCF3}" type="datetimeFigureOut">
              <a:rPr lang="ms-MY" smtClean="0">
                <a:solidFill>
                  <a:prstClr val="black">
                    <a:tint val="75000"/>
                  </a:prstClr>
                </a:solidFill>
              </a:rPr>
              <a:pPr/>
              <a:t>14/04/2021</a:t>
            </a:fld>
            <a:endParaRPr lang="ms-MY">
              <a:solidFill>
                <a:prstClr val="black">
                  <a:tint val="75000"/>
                </a:prstClr>
              </a:solidFill>
            </a:endParaRPr>
          </a:p>
        </p:txBody>
      </p:sp>
      <p:sp>
        <p:nvSpPr>
          <p:cNvPr id="5" name="Footer Placeholder 4"/>
          <p:cNvSpPr>
            <a:spLocks noGrp="1"/>
          </p:cNvSpPr>
          <p:nvPr>
            <p:ph type="ftr" sz="quarter" idx="11"/>
          </p:nvPr>
        </p:nvSpPr>
        <p:spPr/>
        <p:txBody>
          <a:bodyPr/>
          <a:lstStyle/>
          <a:p>
            <a:endParaRPr lang="ms-MY">
              <a:solidFill>
                <a:prstClr val="black">
                  <a:tint val="75000"/>
                </a:prstClr>
              </a:solidFill>
            </a:endParaRPr>
          </a:p>
        </p:txBody>
      </p:sp>
      <p:sp>
        <p:nvSpPr>
          <p:cNvPr id="6" name="Slide Number Placeholder 5"/>
          <p:cNvSpPr>
            <a:spLocks noGrp="1"/>
          </p:cNvSpPr>
          <p:nvPr>
            <p:ph type="sldNum" sz="quarter" idx="12"/>
          </p:nvPr>
        </p:nvSpPr>
        <p:spPr/>
        <p:txBody>
          <a:bodyPr/>
          <a:lstStyle/>
          <a:p>
            <a:fld id="{D41C958F-EC4D-4CC5-B71D-8C36D1116BBF}"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42533360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ms-MY"/>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s-MY"/>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s-MY"/>
          </a:p>
        </p:txBody>
      </p:sp>
      <p:sp>
        <p:nvSpPr>
          <p:cNvPr id="5" name="Date Placeholder 4"/>
          <p:cNvSpPr>
            <a:spLocks noGrp="1"/>
          </p:cNvSpPr>
          <p:nvPr>
            <p:ph type="dt" sz="half" idx="10"/>
          </p:nvPr>
        </p:nvSpPr>
        <p:spPr/>
        <p:txBody>
          <a:bodyPr/>
          <a:lstStyle/>
          <a:p>
            <a:fld id="{2CBB196B-95E8-495D-A855-B6DF758DBCF3}" type="datetimeFigureOut">
              <a:rPr lang="ms-MY" smtClean="0">
                <a:solidFill>
                  <a:prstClr val="black">
                    <a:tint val="75000"/>
                  </a:prstClr>
                </a:solidFill>
              </a:rPr>
              <a:pPr/>
              <a:t>14/04/2021</a:t>
            </a:fld>
            <a:endParaRPr lang="ms-MY">
              <a:solidFill>
                <a:prstClr val="black">
                  <a:tint val="75000"/>
                </a:prstClr>
              </a:solidFill>
            </a:endParaRPr>
          </a:p>
        </p:txBody>
      </p:sp>
      <p:sp>
        <p:nvSpPr>
          <p:cNvPr id="6" name="Footer Placeholder 5"/>
          <p:cNvSpPr>
            <a:spLocks noGrp="1"/>
          </p:cNvSpPr>
          <p:nvPr>
            <p:ph type="ftr" sz="quarter" idx="11"/>
          </p:nvPr>
        </p:nvSpPr>
        <p:spPr/>
        <p:txBody>
          <a:bodyPr/>
          <a:lstStyle/>
          <a:p>
            <a:endParaRPr lang="ms-MY">
              <a:solidFill>
                <a:prstClr val="black">
                  <a:tint val="75000"/>
                </a:prstClr>
              </a:solidFill>
            </a:endParaRPr>
          </a:p>
        </p:txBody>
      </p:sp>
      <p:sp>
        <p:nvSpPr>
          <p:cNvPr id="7" name="Slide Number Placeholder 6"/>
          <p:cNvSpPr>
            <a:spLocks noGrp="1"/>
          </p:cNvSpPr>
          <p:nvPr>
            <p:ph type="sldNum" sz="quarter" idx="12"/>
          </p:nvPr>
        </p:nvSpPr>
        <p:spPr/>
        <p:txBody>
          <a:bodyPr/>
          <a:lstStyle/>
          <a:p>
            <a:fld id="{D41C958F-EC4D-4CC5-B71D-8C36D1116BBF}"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30791303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ms-MY"/>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s-MY"/>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s-MY"/>
          </a:p>
        </p:txBody>
      </p:sp>
      <p:sp>
        <p:nvSpPr>
          <p:cNvPr id="7" name="Date Placeholder 6"/>
          <p:cNvSpPr>
            <a:spLocks noGrp="1"/>
          </p:cNvSpPr>
          <p:nvPr>
            <p:ph type="dt" sz="half" idx="10"/>
          </p:nvPr>
        </p:nvSpPr>
        <p:spPr/>
        <p:txBody>
          <a:bodyPr/>
          <a:lstStyle/>
          <a:p>
            <a:fld id="{2CBB196B-95E8-495D-A855-B6DF758DBCF3}" type="datetimeFigureOut">
              <a:rPr lang="ms-MY" smtClean="0">
                <a:solidFill>
                  <a:prstClr val="black">
                    <a:tint val="75000"/>
                  </a:prstClr>
                </a:solidFill>
              </a:rPr>
              <a:pPr/>
              <a:t>14/04/2021</a:t>
            </a:fld>
            <a:endParaRPr lang="ms-MY">
              <a:solidFill>
                <a:prstClr val="black">
                  <a:tint val="75000"/>
                </a:prstClr>
              </a:solidFill>
            </a:endParaRPr>
          </a:p>
        </p:txBody>
      </p:sp>
      <p:sp>
        <p:nvSpPr>
          <p:cNvPr id="8" name="Footer Placeholder 7"/>
          <p:cNvSpPr>
            <a:spLocks noGrp="1"/>
          </p:cNvSpPr>
          <p:nvPr>
            <p:ph type="ftr" sz="quarter" idx="11"/>
          </p:nvPr>
        </p:nvSpPr>
        <p:spPr/>
        <p:txBody>
          <a:bodyPr/>
          <a:lstStyle/>
          <a:p>
            <a:endParaRPr lang="ms-MY">
              <a:solidFill>
                <a:prstClr val="black">
                  <a:tint val="75000"/>
                </a:prstClr>
              </a:solidFill>
            </a:endParaRPr>
          </a:p>
        </p:txBody>
      </p:sp>
      <p:sp>
        <p:nvSpPr>
          <p:cNvPr id="9" name="Slide Number Placeholder 8"/>
          <p:cNvSpPr>
            <a:spLocks noGrp="1"/>
          </p:cNvSpPr>
          <p:nvPr>
            <p:ph type="sldNum" sz="quarter" idx="12"/>
          </p:nvPr>
        </p:nvSpPr>
        <p:spPr/>
        <p:txBody>
          <a:bodyPr/>
          <a:lstStyle/>
          <a:p>
            <a:fld id="{D41C958F-EC4D-4CC5-B71D-8C36D1116BBF}"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20510246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ms-MY"/>
          </a:p>
        </p:txBody>
      </p:sp>
      <p:sp>
        <p:nvSpPr>
          <p:cNvPr id="3" name="Date Placeholder 2"/>
          <p:cNvSpPr>
            <a:spLocks noGrp="1"/>
          </p:cNvSpPr>
          <p:nvPr>
            <p:ph type="dt" sz="half" idx="10"/>
          </p:nvPr>
        </p:nvSpPr>
        <p:spPr/>
        <p:txBody>
          <a:bodyPr/>
          <a:lstStyle/>
          <a:p>
            <a:fld id="{2CBB196B-95E8-495D-A855-B6DF758DBCF3}" type="datetimeFigureOut">
              <a:rPr lang="ms-MY" smtClean="0">
                <a:solidFill>
                  <a:prstClr val="black">
                    <a:tint val="75000"/>
                  </a:prstClr>
                </a:solidFill>
              </a:rPr>
              <a:pPr/>
              <a:t>14/04/2021</a:t>
            </a:fld>
            <a:endParaRPr lang="ms-MY">
              <a:solidFill>
                <a:prstClr val="black">
                  <a:tint val="75000"/>
                </a:prstClr>
              </a:solidFill>
            </a:endParaRPr>
          </a:p>
        </p:txBody>
      </p:sp>
      <p:sp>
        <p:nvSpPr>
          <p:cNvPr id="4" name="Footer Placeholder 3"/>
          <p:cNvSpPr>
            <a:spLocks noGrp="1"/>
          </p:cNvSpPr>
          <p:nvPr>
            <p:ph type="ftr" sz="quarter" idx="11"/>
          </p:nvPr>
        </p:nvSpPr>
        <p:spPr/>
        <p:txBody>
          <a:bodyPr/>
          <a:lstStyle/>
          <a:p>
            <a:endParaRPr lang="ms-MY">
              <a:solidFill>
                <a:prstClr val="black">
                  <a:tint val="75000"/>
                </a:prstClr>
              </a:solidFill>
            </a:endParaRPr>
          </a:p>
        </p:txBody>
      </p:sp>
      <p:sp>
        <p:nvSpPr>
          <p:cNvPr id="5" name="Slide Number Placeholder 4"/>
          <p:cNvSpPr>
            <a:spLocks noGrp="1"/>
          </p:cNvSpPr>
          <p:nvPr>
            <p:ph type="sldNum" sz="quarter" idx="12"/>
          </p:nvPr>
        </p:nvSpPr>
        <p:spPr/>
        <p:txBody>
          <a:bodyPr/>
          <a:lstStyle/>
          <a:p>
            <a:fld id="{D41C958F-EC4D-4CC5-B71D-8C36D1116BBF}"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2736732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BB196B-95E8-495D-A855-B6DF758DBCF3}" type="datetimeFigureOut">
              <a:rPr lang="ms-MY" smtClean="0">
                <a:solidFill>
                  <a:prstClr val="black">
                    <a:tint val="75000"/>
                  </a:prstClr>
                </a:solidFill>
              </a:rPr>
              <a:pPr/>
              <a:t>14/04/2021</a:t>
            </a:fld>
            <a:endParaRPr lang="ms-MY">
              <a:solidFill>
                <a:prstClr val="black">
                  <a:tint val="75000"/>
                </a:prstClr>
              </a:solidFill>
            </a:endParaRPr>
          </a:p>
        </p:txBody>
      </p:sp>
      <p:sp>
        <p:nvSpPr>
          <p:cNvPr id="3" name="Footer Placeholder 2"/>
          <p:cNvSpPr>
            <a:spLocks noGrp="1"/>
          </p:cNvSpPr>
          <p:nvPr>
            <p:ph type="ftr" sz="quarter" idx="11"/>
          </p:nvPr>
        </p:nvSpPr>
        <p:spPr/>
        <p:txBody>
          <a:bodyPr/>
          <a:lstStyle/>
          <a:p>
            <a:endParaRPr lang="ms-MY">
              <a:solidFill>
                <a:prstClr val="black">
                  <a:tint val="75000"/>
                </a:prstClr>
              </a:solidFill>
            </a:endParaRPr>
          </a:p>
        </p:txBody>
      </p:sp>
      <p:sp>
        <p:nvSpPr>
          <p:cNvPr id="4" name="Slide Number Placeholder 3"/>
          <p:cNvSpPr>
            <a:spLocks noGrp="1"/>
          </p:cNvSpPr>
          <p:nvPr>
            <p:ph type="sldNum" sz="quarter" idx="12"/>
          </p:nvPr>
        </p:nvSpPr>
        <p:spPr/>
        <p:txBody>
          <a:bodyPr/>
          <a:lstStyle/>
          <a:p>
            <a:fld id="{D41C958F-EC4D-4CC5-B71D-8C36D1116BBF}"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1535612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54B7D3-A93C-42D8-865C-9F0A2A317017}" type="datetimeFigureOut">
              <a:rPr lang="en-US" smtClean="0"/>
              <a:pPr/>
              <a:t>4/14/2021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39EDE-4425-4B9E-8522-BADF3504DF4A}"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ms-MY"/>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s-MY"/>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BB196B-95E8-495D-A855-B6DF758DBCF3}" type="datetimeFigureOut">
              <a:rPr lang="ms-MY" smtClean="0">
                <a:solidFill>
                  <a:prstClr val="black">
                    <a:tint val="75000"/>
                  </a:prstClr>
                </a:solidFill>
              </a:rPr>
              <a:pPr/>
              <a:t>14/04/2021</a:t>
            </a:fld>
            <a:endParaRPr lang="ms-MY">
              <a:solidFill>
                <a:prstClr val="black">
                  <a:tint val="75000"/>
                </a:prstClr>
              </a:solidFill>
            </a:endParaRPr>
          </a:p>
        </p:txBody>
      </p:sp>
      <p:sp>
        <p:nvSpPr>
          <p:cNvPr id="6" name="Footer Placeholder 5"/>
          <p:cNvSpPr>
            <a:spLocks noGrp="1"/>
          </p:cNvSpPr>
          <p:nvPr>
            <p:ph type="ftr" sz="quarter" idx="11"/>
          </p:nvPr>
        </p:nvSpPr>
        <p:spPr/>
        <p:txBody>
          <a:bodyPr/>
          <a:lstStyle/>
          <a:p>
            <a:endParaRPr lang="ms-MY">
              <a:solidFill>
                <a:prstClr val="black">
                  <a:tint val="75000"/>
                </a:prstClr>
              </a:solidFill>
            </a:endParaRPr>
          </a:p>
        </p:txBody>
      </p:sp>
      <p:sp>
        <p:nvSpPr>
          <p:cNvPr id="7" name="Slide Number Placeholder 6"/>
          <p:cNvSpPr>
            <a:spLocks noGrp="1"/>
          </p:cNvSpPr>
          <p:nvPr>
            <p:ph type="sldNum" sz="quarter" idx="12"/>
          </p:nvPr>
        </p:nvSpPr>
        <p:spPr/>
        <p:txBody>
          <a:bodyPr/>
          <a:lstStyle/>
          <a:p>
            <a:fld id="{D41C958F-EC4D-4CC5-B71D-8C36D1116BBF}"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37168917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ms-MY"/>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ms-MY"/>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BB196B-95E8-495D-A855-B6DF758DBCF3}" type="datetimeFigureOut">
              <a:rPr lang="ms-MY" smtClean="0">
                <a:solidFill>
                  <a:prstClr val="black">
                    <a:tint val="75000"/>
                  </a:prstClr>
                </a:solidFill>
              </a:rPr>
              <a:pPr/>
              <a:t>14/04/2021</a:t>
            </a:fld>
            <a:endParaRPr lang="ms-MY">
              <a:solidFill>
                <a:prstClr val="black">
                  <a:tint val="75000"/>
                </a:prstClr>
              </a:solidFill>
            </a:endParaRPr>
          </a:p>
        </p:txBody>
      </p:sp>
      <p:sp>
        <p:nvSpPr>
          <p:cNvPr id="6" name="Footer Placeholder 5"/>
          <p:cNvSpPr>
            <a:spLocks noGrp="1"/>
          </p:cNvSpPr>
          <p:nvPr>
            <p:ph type="ftr" sz="quarter" idx="11"/>
          </p:nvPr>
        </p:nvSpPr>
        <p:spPr/>
        <p:txBody>
          <a:bodyPr/>
          <a:lstStyle/>
          <a:p>
            <a:endParaRPr lang="ms-MY">
              <a:solidFill>
                <a:prstClr val="black">
                  <a:tint val="75000"/>
                </a:prstClr>
              </a:solidFill>
            </a:endParaRPr>
          </a:p>
        </p:txBody>
      </p:sp>
      <p:sp>
        <p:nvSpPr>
          <p:cNvPr id="7" name="Slide Number Placeholder 6"/>
          <p:cNvSpPr>
            <a:spLocks noGrp="1"/>
          </p:cNvSpPr>
          <p:nvPr>
            <p:ph type="sldNum" sz="quarter" idx="12"/>
          </p:nvPr>
        </p:nvSpPr>
        <p:spPr/>
        <p:txBody>
          <a:bodyPr/>
          <a:lstStyle/>
          <a:p>
            <a:fld id="{D41C958F-EC4D-4CC5-B71D-8C36D1116BBF}"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38008031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ms-MY"/>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s-MY"/>
          </a:p>
        </p:txBody>
      </p:sp>
      <p:sp>
        <p:nvSpPr>
          <p:cNvPr id="4" name="Date Placeholder 3"/>
          <p:cNvSpPr>
            <a:spLocks noGrp="1"/>
          </p:cNvSpPr>
          <p:nvPr>
            <p:ph type="dt" sz="half" idx="10"/>
          </p:nvPr>
        </p:nvSpPr>
        <p:spPr/>
        <p:txBody>
          <a:bodyPr/>
          <a:lstStyle/>
          <a:p>
            <a:fld id="{2CBB196B-95E8-495D-A855-B6DF758DBCF3}" type="datetimeFigureOut">
              <a:rPr lang="ms-MY" smtClean="0">
                <a:solidFill>
                  <a:prstClr val="black">
                    <a:tint val="75000"/>
                  </a:prstClr>
                </a:solidFill>
              </a:rPr>
              <a:pPr/>
              <a:t>14/04/2021</a:t>
            </a:fld>
            <a:endParaRPr lang="ms-MY">
              <a:solidFill>
                <a:prstClr val="black">
                  <a:tint val="75000"/>
                </a:prstClr>
              </a:solidFill>
            </a:endParaRPr>
          </a:p>
        </p:txBody>
      </p:sp>
      <p:sp>
        <p:nvSpPr>
          <p:cNvPr id="5" name="Footer Placeholder 4"/>
          <p:cNvSpPr>
            <a:spLocks noGrp="1"/>
          </p:cNvSpPr>
          <p:nvPr>
            <p:ph type="ftr" sz="quarter" idx="11"/>
          </p:nvPr>
        </p:nvSpPr>
        <p:spPr/>
        <p:txBody>
          <a:bodyPr/>
          <a:lstStyle/>
          <a:p>
            <a:endParaRPr lang="ms-MY">
              <a:solidFill>
                <a:prstClr val="black">
                  <a:tint val="75000"/>
                </a:prstClr>
              </a:solidFill>
            </a:endParaRPr>
          </a:p>
        </p:txBody>
      </p:sp>
      <p:sp>
        <p:nvSpPr>
          <p:cNvPr id="6" name="Slide Number Placeholder 5"/>
          <p:cNvSpPr>
            <a:spLocks noGrp="1"/>
          </p:cNvSpPr>
          <p:nvPr>
            <p:ph type="sldNum" sz="quarter" idx="12"/>
          </p:nvPr>
        </p:nvSpPr>
        <p:spPr/>
        <p:txBody>
          <a:bodyPr/>
          <a:lstStyle/>
          <a:p>
            <a:fld id="{D41C958F-EC4D-4CC5-B71D-8C36D1116BBF}"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41833480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ms-MY"/>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s-MY"/>
          </a:p>
        </p:txBody>
      </p:sp>
      <p:sp>
        <p:nvSpPr>
          <p:cNvPr id="4" name="Date Placeholder 3"/>
          <p:cNvSpPr>
            <a:spLocks noGrp="1"/>
          </p:cNvSpPr>
          <p:nvPr>
            <p:ph type="dt" sz="half" idx="10"/>
          </p:nvPr>
        </p:nvSpPr>
        <p:spPr/>
        <p:txBody>
          <a:bodyPr/>
          <a:lstStyle/>
          <a:p>
            <a:fld id="{2CBB196B-95E8-495D-A855-B6DF758DBCF3}" type="datetimeFigureOut">
              <a:rPr lang="ms-MY" smtClean="0">
                <a:solidFill>
                  <a:prstClr val="black">
                    <a:tint val="75000"/>
                  </a:prstClr>
                </a:solidFill>
              </a:rPr>
              <a:pPr/>
              <a:t>14/04/2021</a:t>
            </a:fld>
            <a:endParaRPr lang="ms-MY">
              <a:solidFill>
                <a:prstClr val="black">
                  <a:tint val="75000"/>
                </a:prstClr>
              </a:solidFill>
            </a:endParaRPr>
          </a:p>
        </p:txBody>
      </p:sp>
      <p:sp>
        <p:nvSpPr>
          <p:cNvPr id="5" name="Footer Placeholder 4"/>
          <p:cNvSpPr>
            <a:spLocks noGrp="1"/>
          </p:cNvSpPr>
          <p:nvPr>
            <p:ph type="ftr" sz="quarter" idx="11"/>
          </p:nvPr>
        </p:nvSpPr>
        <p:spPr/>
        <p:txBody>
          <a:bodyPr/>
          <a:lstStyle/>
          <a:p>
            <a:endParaRPr lang="ms-MY">
              <a:solidFill>
                <a:prstClr val="black">
                  <a:tint val="75000"/>
                </a:prstClr>
              </a:solidFill>
            </a:endParaRPr>
          </a:p>
        </p:txBody>
      </p:sp>
      <p:sp>
        <p:nvSpPr>
          <p:cNvPr id="6" name="Slide Number Placeholder 5"/>
          <p:cNvSpPr>
            <a:spLocks noGrp="1"/>
          </p:cNvSpPr>
          <p:nvPr>
            <p:ph type="sldNum" sz="quarter" idx="12"/>
          </p:nvPr>
        </p:nvSpPr>
        <p:spPr/>
        <p:txBody>
          <a:bodyPr/>
          <a:lstStyle/>
          <a:p>
            <a:fld id="{D41C958F-EC4D-4CC5-B71D-8C36D1116BBF}"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498131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54B7D3-A93C-42D8-865C-9F0A2A317017}" type="datetimeFigureOut">
              <a:rPr lang="en-US" smtClean="0"/>
              <a:pPr/>
              <a:t>4/14/2021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39EDE-4425-4B9E-8522-BADF3504DF4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54B7D3-A93C-42D8-865C-9F0A2A317017}" type="datetimeFigureOut">
              <a:rPr lang="en-US" smtClean="0"/>
              <a:pPr/>
              <a:t>4/14/2021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139EDE-4425-4B9E-8522-BADF3504DF4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54B7D3-A93C-42D8-865C-9F0A2A317017}" type="datetimeFigureOut">
              <a:rPr lang="en-US" smtClean="0"/>
              <a:pPr/>
              <a:t>4/14/2021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139EDE-4425-4B9E-8522-BADF3504DF4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54B7D3-A93C-42D8-865C-9F0A2A317017}" type="datetimeFigureOut">
              <a:rPr lang="en-US" smtClean="0"/>
              <a:pPr/>
              <a:t>4/14/2021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139EDE-4425-4B9E-8522-BADF3504DF4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54B7D3-A93C-42D8-865C-9F0A2A317017}" type="datetimeFigureOut">
              <a:rPr lang="en-US" smtClean="0"/>
              <a:pPr/>
              <a:t>4/14/2021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139EDE-4425-4B9E-8522-BADF3504DF4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54B7D3-A93C-42D8-865C-9F0A2A317017}" type="datetimeFigureOut">
              <a:rPr lang="en-US" smtClean="0"/>
              <a:pPr/>
              <a:t>4/14/2021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139EDE-4425-4B9E-8522-BADF3504DF4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54B7D3-A93C-42D8-865C-9F0A2A317017}" type="datetimeFigureOut">
              <a:rPr lang="en-US" smtClean="0"/>
              <a:pPr/>
              <a:t>4/14/2021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139EDE-4425-4B9E-8522-BADF3504DF4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54B7D3-A93C-42D8-865C-9F0A2A317017}" type="datetimeFigureOut">
              <a:rPr lang="en-US" smtClean="0"/>
              <a:pPr/>
              <a:t>4/14/2021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139EDE-4425-4B9E-8522-BADF3504DF4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ms-MY"/>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s-MY"/>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BB196B-95E8-495D-A855-B6DF758DBCF3}" type="datetimeFigureOut">
              <a:rPr lang="ms-MY" smtClean="0">
                <a:solidFill>
                  <a:prstClr val="black">
                    <a:tint val="75000"/>
                  </a:prstClr>
                </a:solidFill>
              </a:rPr>
              <a:pPr/>
              <a:t>14/04/2021</a:t>
            </a:fld>
            <a:endParaRPr lang="ms-MY">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ms-MY">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1C958F-EC4D-4CC5-B71D-8C36D1116BBF}"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33974910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ms-M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a:effectLst/>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296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3" name="Rectangle 2"/>
          <p:cNvSpPr/>
          <p:nvPr/>
        </p:nvSpPr>
        <p:spPr>
          <a:xfrm>
            <a:off x="109183" y="304800"/>
            <a:ext cx="8871044" cy="553998"/>
          </a:xfrm>
          <a:prstGeom prst="rect">
            <a:avLst/>
          </a:prstGeom>
        </p:spPr>
        <p:txBody>
          <a:bodyPr wrap="square">
            <a:spAutoFit/>
          </a:bodyPr>
          <a:lstStyle/>
          <a:p>
            <a:pPr algn="ctr" fontAlgn="auto">
              <a:spcBef>
                <a:spcPts val="0"/>
              </a:spcBef>
              <a:spcAft>
                <a:spcPts val="0"/>
              </a:spcAft>
              <a:defRPr/>
            </a:pPr>
            <a:r>
              <a:rPr lang="en-US" sz="3000"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Maksud</a:t>
            </a:r>
            <a:r>
              <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TAKWA</a:t>
            </a:r>
            <a:endPar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5" name="Rounded Rectangle 4"/>
          <p:cNvSpPr/>
          <p:nvPr/>
        </p:nvSpPr>
        <p:spPr>
          <a:xfrm>
            <a:off x="109183" y="4343400"/>
            <a:ext cx="8871043" cy="2362200"/>
          </a:xfrm>
          <a:prstGeom prst="roundRect">
            <a:avLst>
              <a:gd name="adj" fmla="val 33562"/>
            </a:avLst>
          </a:prstGeom>
          <a:solidFill>
            <a:srgbClr val="0070C0"/>
          </a:soli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4000" dirty="0" err="1">
                <a:latin typeface="Arial" pitchFamily="34" charset="0"/>
                <a:cs typeface="Arial" pitchFamily="34" charset="0"/>
              </a:rPr>
              <a:t>Istilah</a:t>
            </a:r>
            <a:r>
              <a:rPr lang="en-US" sz="4000" dirty="0">
                <a:latin typeface="Arial" pitchFamily="34" charset="0"/>
                <a:cs typeface="Arial" pitchFamily="34" charset="0"/>
              </a:rPr>
              <a:t>: </a:t>
            </a:r>
            <a:r>
              <a:rPr lang="en-US" sz="4000" dirty="0" err="1">
                <a:latin typeface="Arial" pitchFamily="34" charset="0"/>
                <a:cs typeface="Arial" pitchFamily="34" charset="0"/>
              </a:rPr>
              <a:t>menjunjung</a:t>
            </a:r>
            <a:r>
              <a:rPr lang="en-US" sz="4000" dirty="0">
                <a:latin typeface="Arial" pitchFamily="34" charset="0"/>
                <a:cs typeface="Arial" pitchFamily="34" charset="0"/>
              </a:rPr>
              <a:t> </a:t>
            </a:r>
            <a:r>
              <a:rPr lang="en-US" sz="4000" dirty="0" err="1">
                <a:latin typeface="Arial" pitchFamily="34" charset="0"/>
                <a:cs typeface="Arial" pitchFamily="34" charset="0"/>
              </a:rPr>
              <a:t>segala</a:t>
            </a:r>
            <a:r>
              <a:rPr lang="en-US" sz="4000" dirty="0">
                <a:latin typeface="Arial" pitchFamily="34" charset="0"/>
                <a:cs typeface="Arial" pitchFamily="34" charset="0"/>
              </a:rPr>
              <a:t> </a:t>
            </a:r>
            <a:r>
              <a:rPr lang="en-US" sz="4000" dirty="0" err="1">
                <a:latin typeface="Arial" pitchFamily="34" charset="0"/>
                <a:cs typeface="Arial" pitchFamily="34" charset="0"/>
              </a:rPr>
              <a:t>perintah</a:t>
            </a:r>
            <a:r>
              <a:rPr lang="en-US" sz="4000" dirty="0">
                <a:latin typeface="Arial" pitchFamily="34" charset="0"/>
                <a:cs typeface="Arial" pitchFamily="34" charset="0"/>
              </a:rPr>
              <a:t> </a:t>
            </a:r>
            <a:r>
              <a:rPr lang="en-US" sz="4000" dirty="0" err="1">
                <a:latin typeface="Arial" pitchFamily="34" charset="0"/>
                <a:cs typeface="Arial" pitchFamily="34" charset="0"/>
              </a:rPr>
              <a:t>dan</a:t>
            </a:r>
            <a:r>
              <a:rPr lang="en-US" sz="4000" dirty="0">
                <a:latin typeface="Arial" pitchFamily="34" charset="0"/>
                <a:cs typeface="Arial" pitchFamily="34" charset="0"/>
              </a:rPr>
              <a:t> </a:t>
            </a:r>
            <a:r>
              <a:rPr lang="en-US" sz="4000" dirty="0" err="1">
                <a:latin typeface="Arial" pitchFamily="34" charset="0"/>
                <a:cs typeface="Arial" pitchFamily="34" charset="0"/>
              </a:rPr>
              <a:t>meninggalkan</a:t>
            </a:r>
            <a:r>
              <a:rPr lang="en-US" sz="4000" dirty="0">
                <a:latin typeface="Arial" pitchFamily="34" charset="0"/>
                <a:cs typeface="Arial" pitchFamily="34" charset="0"/>
              </a:rPr>
              <a:t> </a:t>
            </a:r>
            <a:r>
              <a:rPr lang="en-US" sz="4000" dirty="0" err="1">
                <a:latin typeface="Arial" pitchFamily="34" charset="0"/>
                <a:cs typeface="Arial" pitchFamily="34" charset="0"/>
              </a:rPr>
              <a:t>apa</a:t>
            </a:r>
            <a:r>
              <a:rPr lang="en-US" sz="4000" dirty="0">
                <a:latin typeface="Arial" pitchFamily="34" charset="0"/>
                <a:cs typeface="Arial" pitchFamily="34" charset="0"/>
              </a:rPr>
              <a:t> yang </a:t>
            </a:r>
            <a:r>
              <a:rPr lang="en-US" sz="4000" dirty="0" err="1">
                <a:latin typeface="Arial" pitchFamily="34" charset="0"/>
                <a:cs typeface="Arial" pitchFamily="34" charset="0"/>
              </a:rPr>
              <a:t>dilarang</a:t>
            </a:r>
            <a:r>
              <a:rPr lang="en-US" sz="4000" dirty="0">
                <a:latin typeface="Arial" pitchFamily="34" charset="0"/>
                <a:cs typeface="Arial" pitchFamily="34" charset="0"/>
              </a:rPr>
              <a:t>. </a:t>
            </a:r>
          </a:p>
        </p:txBody>
      </p:sp>
      <p:sp>
        <p:nvSpPr>
          <p:cNvPr id="4" name="Rounded Rectangle 3"/>
          <p:cNvSpPr/>
          <p:nvPr/>
        </p:nvSpPr>
        <p:spPr>
          <a:xfrm>
            <a:off x="228600" y="1219200"/>
            <a:ext cx="8751627" cy="2895600"/>
          </a:xfrm>
          <a:prstGeom prst="roundRect">
            <a:avLst>
              <a:gd name="adj" fmla="val 34235"/>
            </a:avLst>
          </a:prstGeom>
          <a:solidFill>
            <a:schemeClr val="accent6">
              <a:lumMod val="50000"/>
            </a:schemeClr>
          </a:solidFill>
          <a:ln w="38100">
            <a:solidFill>
              <a:srgbClr val="FFFFFF"/>
            </a:solidFill>
          </a:ln>
          <a:effectLst>
            <a:glow rad="101600">
              <a:srgbClr val="FF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4000" dirty="0" err="1">
                <a:latin typeface="Arial" pitchFamily="34" charset="0"/>
                <a:cs typeface="Arial" pitchFamily="34" charset="0"/>
              </a:rPr>
              <a:t>Bahasa</a:t>
            </a:r>
            <a:r>
              <a:rPr lang="en-US" sz="4000" dirty="0">
                <a:latin typeface="Arial" pitchFamily="34" charset="0"/>
                <a:cs typeface="Arial" pitchFamily="34" charset="0"/>
              </a:rPr>
              <a:t>:  </a:t>
            </a:r>
            <a:r>
              <a:rPr lang="en-US" sz="4000" dirty="0" err="1">
                <a:latin typeface="Arial" pitchFamily="34" charset="0"/>
                <a:cs typeface="Arial" pitchFamily="34" charset="0"/>
              </a:rPr>
              <a:t>perisai</a:t>
            </a:r>
            <a:r>
              <a:rPr lang="en-US" sz="4000" dirty="0">
                <a:latin typeface="Arial" pitchFamily="34" charset="0"/>
                <a:cs typeface="Arial" pitchFamily="34" charset="0"/>
              </a:rPr>
              <a:t> </a:t>
            </a:r>
            <a:r>
              <a:rPr lang="en-US" sz="4000" dirty="0" err="1">
                <a:latin typeface="Arial" pitchFamily="34" charset="0"/>
                <a:cs typeface="Arial" pitchFamily="34" charset="0"/>
              </a:rPr>
              <a:t>atau</a:t>
            </a:r>
            <a:r>
              <a:rPr lang="en-US" sz="4000" dirty="0">
                <a:latin typeface="Arial" pitchFamily="34" charset="0"/>
                <a:cs typeface="Arial" pitchFamily="34" charset="0"/>
              </a:rPr>
              <a:t> </a:t>
            </a:r>
            <a:r>
              <a:rPr lang="en-US" sz="4000" dirty="0" err="1">
                <a:latin typeface="Arial" pitchFamily="34" charset="0"/>
                <a:cs typeface="Arial" pitchFamily="34" charset="0"/>
              </a:rPr>
              <a:t>pelindung</a:t>
            </a:r>
            <a:r>
              <a:rPr lang="en-US" sz="4000" dirty="0">
                <a:latin typeface="Arial" pitchFamily="34" charset="0"/>
                <a:cs typeface="Arial" pitchFamily="34" charset="0"/>
              </a:rPr>
              <a:t> </a:t>
            </a:r>
            <a:r>
              <a:rPr lang="en-US" sz="4000" dirty="0" err="1">
                <a:latin typeface="Arial" pitchFamily="34" charset="0"/>
                <a:cs typeface="Arial" pitchFamily="34" charset="0"/>
              </a:rPr>
              <a:t>diri</a:t>
            </a:r>
            <a:r>
              <a:rPr lang="en-US" sz="4000" dirty="0">
                <a:latin typeface="Arial" pitchFamily="34" charset="0"/>
                <a:cs typeface="Arial" pitchFamily="34" charset="0"/>
              </a:rPr>
              <a:t> </a:t>
            </a:r>
            <a:r>
              <a:rPr lang="en-US" sz="4000" dirty="0" err="1">
                <a:latin typeface="Arial" pitchFamily="34" charset="0"/>
                <a:cs typeface="Arial" pitchFamily="34" charset="0"/>
              </a:rPr>
              <a:t>iaitu</a:t>
            </a:r>
            <a:r>
              <a:rPr lang="en-US" sz="4000" dirty="0">
                <a:latin typeface="Arial" pitchFamily="34" charset="0"/>
                <a:cs typeface="Arial" pitchFamily="34" charset="0"/>
              </a:rPr>
              <a:t> </a:t>
            </a:r>
            <a:r>
              <a:rPr lang="en-US" sz="4000" dirty="0" err="1">
                <a:latin typeface="Arial" pitchFamily="34" charset="0"/>
                <a:cs typeface="Arial" pitchFamily="34" charset="0"/>
              </a:rPr>
              <a:t>menjadi</a:t>
            </a:r>
            <a:r>
              <a:rPr lang="en-US" sz="4000" dirty="0">
                <a:latin typeface="Arial" pitchFamily="34" charset="0"/>
                <a:cs typeface="Arial" pitchFamily="34" charset="0"/>
              </a:rPr>
              <a:t> </a:t>
            </a:r>
            <a:r>
              <a:rPr lang="en-US" sz="4000" dirty="0" err="1">
                <a:latin typeface="Arial" pitchFamily="34" charset="0"/>
                <a:cs typeface="Arial" pitchFamily="34" charset="0"/>
              </a:rPr>
              <a:t>perisai</a:t>
            </a:r>
            <a:r>
              <a:rPr lang="en-US" sz="4000" dirty="0">
                <a:latin typeface="Arial" pitchFamily="34" charset="0"/>
                <a:cs typeface="Arial" pitchFamily="34" charset="0"/>
              </a:rPr>
              <a:t> </a:t>
            </a:r>
            <a:r>
              <a:rPr lang="en-US" sz="4000" dirty="0" err="1">
                <a:latin typeface="Arial" pitchFamily="34" charset="0"/>
                <a:cs typeface="Arial" pitchFamily="34" charset="0"/>
              </a:rPr>
              <a:t>daripada</a:t>
            </a:r>
            <a:r>
              <a:rPr lang="en-US" sz="4000" dirty="0">
                <a:latin typeface="Arial" pitchFamily="34" charset="0"/>
                <a:cs typeface="Arial" pitchFamily="34" charset="0"/>
              </a:rPr>
              <a:t> </a:t>
            </a:r>
            <a:r>
              <a:rPr lang="en-US" sz="4000" dirty="0" err="1">
                <a:latin typeface="Arial" pitchFamily="34" charset="0"/>
                <a:cs typeface="Arial" pitchFamily="34" charset="0"/>
              </a:rPr>
              <a:t>maksiat</a:t>
            </a:r>
            <a:r>
              <a:rPr lang="en-US" sz="4000" dirty="0">
                <a:latin typeface="Arial" pitchFamily="34" charset="0"/>
                <a:cs typeface="Arial" pitchFamily="34" charset="0"/>
              </a:rPr>
              <a:t> </a:t>
            </a:r>
            <a:r>
              <a:rPr lang="en-US" sz="4000" dirty="0" err="1">
                <a:latin typeface="Arial" pitchFamily="34" charset="0"/>
                <a:cs typeface="Arial" pitchFamily="34" charset="0"/>
              </a:rPr>
              <a:t>atau</a:t>
            </a:r>
            <a:r>
              <a:rPr lang="en-US" sz="4000" dirty="0">
                <a:latin typeface="Arial" pitchFamily="34" charset="0"/>
                <a:cs typeface="Arial" pitchFamily="34" charset="0"/>
              </a:rPr>
              <a:t> </a:t>
            </a:r>
            <a:r>
              <a:rPr lang="en-US" sz="4000" dirty="0" err="1">
                <a:latin typeface="Arial" pitchFamily="34" charset="0"/>
                <a:cs typeface="Arial" pitchFamily="34" charset="0"/>
              </a:rPr>
              <a:t>pelindung</a:t>
            </a:r>
            <a:r>
              <a:rPr lang="en-US" sz="4000" dirty="0">
                <a:latin typeface="Arial" pitchFamily="34" charset="0"/>
                <a:cs typeface="Arial" pitchFamily="34" charset="0"/>
              </a:rPr>
              <a:t> </a:t>
            </a:r>
            <a:r>
              <a:rPr lang="en-US" sz="4000" dirty="0" err="1">
                <a:latin typeface="Arial" pitchFamily="34" charset="0"/>
                <a:cs typeface="Arial" pitchFamily="34" charset="0"/>
              </a:rPr>
              <a:t>daripada</a:t>
            </a:r>
            <a:r>
              <a:rPr lang="en-US" sz="4000" dirty="0">
                <a:latin typeface="Arial" pitchFamily="34" charset="0"/>
                <a:cs typeface="Arial" pitchFamily="34" charset="0"/>
              </a:rPr>
              <a:t> </a:t>
            </a:r>
            <a:r>
              <a:rPr lang="en-US" sz="4000" dirty="0" err="1">
                <a:latin typeface="Arial" pitchFamily="34" charset="0"/>
                <a:cs typeface="Arial" pitchFamily="34" charset="0"/>
              </a:rPr>
              <a:t>neraka</a:t>
            </a:r>
            <a:endParaRPr lang="ms-MY" sz="4000"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12287987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3" name="Rectangle 2"/>
          <p:cNvSpPr/>
          <p:nvPr/>
        </p:nvSpPr>
        <p:spPr>
          <a:xfrm>
            <a:off x="381000" y="91655"/>
            <a:ext cx="8229600" cy="1015663"/>
          </a:xfrm>
          <a:prstGeom prst="rect">
            <a:avLst/>
          </a:prstGeom>
        </p:spPr>
        <p:txBody>
          <a:bodyPr wrap="square">
            <a:spAutoFit/>
          </a:bodyPr>
          <a:lstStyle/>
          <a:p>
            <a:pPr algn="ctr" fontAlgn="auto">
              <a:spcBef>
                <a:spcPts val="0"/>
              </a:spcBef>
              <a:spcAft>
                <a:spcPts val="0"/>
              </a:spcAft>
              <a:defRPr/>
            </a:pPr>
            <a:r>
              <a:rPr lang="en-US" sz="3000"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Firman</a:t>
            </a:r>
            <a:r>
              <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Allah </a:t>
            </a:r>
            <a:r>
              <a:rPr lang="en-US" sz="3000"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Taala</a:t>
            </a:r>
            <a:r>
              <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 </a:t>
            </a:r>
          </a:p>
          <a:p>
            <a:pPr algn="ctr" fontAlgn="auto">
              <a:spcBef>
                <a:spcPts val="0"/>
              </a:spcBef>
              <a:spcAft>
                <a:spcPts val="0"/>
              </a:spcAft>
              <a:defRPr/>
            </a:pPr>
            <a:r>
              <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Surah al-</a:t>
            </a:r>
            <a:r>
              <a:rPr lang="en-US" sz="3000"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Baqarah</a:t>
            </a:r>
            <a:r>
              <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102</a:t>
            </a:r>
          </a:p>
        </p:txBody>
      </p:sp>
      <p:sp>
        <p:nvSpPr>
          <p:cNvPr id="4" name="Rectangle 3"/>
          <p:cNvSpPr/>
          <p:nvPr/>
        </p:nvSpPr>
        <p:spPr>
          <a:xfrm>
            <a:off x="152400" y="4133671"/>
            <a:ext cx="8686800" cy="1446550"/>
          </a:xfrm>
          <a:prstGeom prst="rect">
            <a:avLst/>
          </a:prstGeom>
        </p:spPr>
        <p:txBody>
          <a:bodyPr wrap="square">
            <a:spAutoFit/>
          </a:bodyPr>
          <a:lstStyle/>
          <a:p>
            <a:pPr algn="ctr" fontAlgn="auto">
              <a:spcBef>
                <a:spcPts val="0"/>
              </a:spcBef>
              <a:spcAft>
                <a:spcPts val="0"/>
              </a:spcAft>
              <a:defRPr/>
            </a:pPr>
            <a:r>
              <a:rPr 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44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Bertaqwalah</a:t>
            </a:r>
            <a:r>
              <a:rPr 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44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kamu</a:t>
            </a:r>
            <a:r>
              <a:rPr 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44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kepada</a:t>
            </a:r>
            <a:r>
              <a:rPr 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Allah s.w.t </a:t>
            </a:r>
            <a:r>
              <a:rPr lang="en-US" sz="44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sebenar</a:t>
            </a:r>
            <a:r>
              <a:rPr 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44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taqwanya</a:t>
            </a:r>
            <a:r>
              <a:rPr 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p>
        </p:txBody>
      </p:sp>
      <p:sp>
        <p:nvSpPr>
          <p:cNvPr id="6" name="Rectangle 5"/>
          <p:cNvSpPr/>
          <p:nvPr/>
        </p:nvSpPr>
        <p:spPr>
          <a:xfrm>
            <a:off x="457200" y="1783140"/>
            <a:ext cx="8153400" cy="1107996"/>
          </a:xfrm>
          <a:prstGeom prst="rect">
            <a:avLst/>
          </a:prstGeom>
          <a:solidFill>
            <a:schemeClr val="bg1">
              <a:alpha val="31000"/>
            </a:schemeClr>
          </a:solidFill>
        </p:spPr>
        <p:txBody>
          <a:bodyPr wrap="square">
            <a:spAutoFit/>
          </a:bodyPr>
          <a:lstStyle/>
          <a:p>
            <a:pPr algn="ctr" rtl="1"/>
            <a:r>
              <a:rPr lang="ar-SA" sz="66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اتَّقُوا اللَّهَ حَقَّ تُقَاتِهِ </a:t>
            </a:r>
            <a:r>
              <a:rPr lang="en-US" sz="66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a:t>
            </a:r>
            <a:endParaRPr lang="ms-MY" sz="66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endParaRPr>
          </a:p>
        </p:txBody>
      </p:sp>
    </p:spTree>
    <p:extLst>
      <p:ext uri="{BB962C8B-B14F-4D97-AF65-F5344CB8AC3E}">
        <p14:creationId xmlns:p14="http://schemas.microsoft.com/office/powerpoint/2010/main" val="36028391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3" name="Rectangle 2"/>
          <p:cNvSpPr/>
          <p:nvPr/>
        </p:nvSpPr>
        <p:spPr>
          <a:xfrm>
            <a:off x="381000" y="91655"/>
            <a:ext cx="8229600" cy="646331"/>
          </a:xfrm>
          <a:prstGeom prst="rect">
            <a:avLst/>
          </a:prstGeom>
        </p:spPr>
        <p:txBody>
          <a:bodyPr wrap="square">
            <a:spAutoFit/>
          </a:bodyPr>
          <a:lstStyle/>
          <a:p>
            <a:pPr algn="ctr" fontAlgn="auto">
              <a:spcBef>
                <a:spcPts val="0"/>
              </a:spcBef>
              <a:spcAft>
                <a:spcPts val="0"/>
              </a:spcAft>
              <a:defRPr/>
            </a:pP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Abdullah bin </a:t>
            </a: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Mas’ud</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 </a:t>
            </a: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r.a.</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 </a:t>
            </a: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mengatakan</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endParaRPr>
          </a:p>
        </p:txBody>
      </p:sp>
      <p:sp>
        <p:nvSpPr>
          <p:cNvPr id="4" name="Rectangle 3"/>
          <p:cNvSpPr/>
          <p:nvPr/>
        </p:nvSpPr>
        <p:spPr>
          <a:xfrm>
            <a:off x="228600" y="2286000"/>
            <a:ext cx="8686800" cy="2554545"/>
          </a:xfrm>
          <a:prstGeom prst="rect">
            <a:avLst/>
          </a:prstGeom>
        </p:spPr>
        <p:txBody>
          <a:bodyPr wrap="square">
            <a:spAutoFit/>
          </a:bodyPr>
          <a:lstStyle/>
          <a:p>
            <a:pPr algn="ctr" fontAlgn="auto">
              <a:spcBef>
                <a:spcPts val="0"/>
              </a:spcBef>
              <a:spcAft>
                <a:spcPts val="0"/>
              </a:spcAft>
              <a:defRPr/>
            </a:pPr>
            <a:r>
              <a:rPr lang="en-US" sz="4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Bahawa</a:t>
            </a: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Allah </a:t>
            </a:r>
            <a:r>
              <a:rPr lang="en-US" sz="4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dipatuhi</a:t>
            </a: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4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dan</a:t>
            </a: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4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tidak</a:t>
            </a: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4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diderhakai</a:t>
            </a: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Allah </a:t>
            </a:r>
            <a:r>
              <a:rPr lang="en-US" sz="4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diingati</a:t>
            </a: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4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dan</a:t>
            </a: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4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tidak</a:t>
            </a: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4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dilupai</a:t>
            </a: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Allah </a:t>
            </a:r>
            <a:r>
              <a:rPr lang="en-US" sz="4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disyukuri</a:t>
            </a: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4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dan</a:t>
            </a: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4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tidak</a:t>
            </a: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4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diingkari</a:t>
            </a: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a:t>
            </a:r>
          </a:p>
        </p:txBody>
      </p:sp>
    </p:spTree>
    <p:extLst>
      <p:ext uri="{BB962C8B-B14F-4D97-AF65-F5344CB8AC3E}">
        <p14:creationId xmlns:p14="http://schemas.microsoft.com/office/powerpoint/2010/main" val="1088971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3" name="Rectangle 2"/>
          <p:cNvSpPr/>
          <p:nvPr/>
        </p:nvSpPr>
        <p:spPr>
          <a:xfrm>
            <a:off x="381000" y="91655"/>
            <a:ext cx="8229600" cy="1200329"/>
          </a:xfrm>
          <a:prstGeom prst="rect">
            <a:avLst/>
          </a:prstGeom>
        </p:spPr>
        <p:txBody>
          <a:bodyPr wrap="square">
            <a:spAutoFit/>
          </a:bodyPr>
          <a:lstStyle/>
          <a:p>
            <a:pPr algn="ctr" fontAlgn="auto">
              <a:spcBef>
                <a:spcPts val="0"/>
              </a:spcBef>
              <a:spcAft>
                <a:spcPts val="0"/>
              </a:spcAft>
              <a:defRPr/>
            </a:pP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rPr>
              <a:t>Umar </a:t>
            </a: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rPr>
              <a:t>Ibn</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rPr>
              <a:t> al-</a:t>
            </a: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rPr>
              <a:t>Khatab</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rPr>
              <a:t>bertanya</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rPr>
              <a:t>kepada</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rPr>
              <a:t>Ubai</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rPr>
              <a:t> bin </a:t>
            </a: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rPr>
              <a:t>Ka’ab</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endParaRPr>
          </a:p>
        </p:txBody>
      </p:sp>
      <p:sp>
        <p:nvSpPr>
          <p:cNvPr id="4" name="Rectangle 3"/>
          <p:cNvSpPr/>
          <p:nvPr/>
        </p:nvSpPr>
        <p:spPr>
          <a:xfrm>
            <a:off x="152400" y="1524000"/>
            <a:ext cx="8686800" cy="4524315"/>
          </a:xfrm>
          <a:prstGeom prst="rect">
            <a:avLst/>
          </a:prstGeom>
        </p:spPr>
        <p:txBody>
          <a:bodyPr wrap="square">
            <a:spAutoFit/>
          </a:bodyPr>
          <a:lstStyle/>
          <a:p>
            <a:pPr algn="ctr" fontAlgn="auto">
              <a:spcBef>
                <a:spcPts val="0"/>
              </a:spcBef>
              <a:spcAft>
                <a:spcPts val="0"/>
              </a:spcAft>
              <a:defRPr/>
            </a:pP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Sebutkan</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kepadaku</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takwa</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itu</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apakah</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ia</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Jawab</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Ubai</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Apakah</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tuan</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pernah</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melintasi</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kawasan</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dengan</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penuh</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duri</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Umar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menjawab</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Ya</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Katanya</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Bagaimana</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tuan</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lakukan</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Umar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menjawab</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Saya</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amat</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berhati-hati</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bagi</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menghindarinya</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daripada</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terkena</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duri</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Kata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Ka’ab</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begitulah</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takwa</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a:t>
            </a:r>
          </a:p>
        </p:txBody>
      </p:sp>
    </p:spTree>
    <p:extLst>
      <p:ext uri="{BB962C8B-B14F-4D97-AF65-F5344CB8AC3E}">
        <p14:creationId xmlns:p14="http://schemas.microsoft.com/office/powerpoint/2010/main" val="33841821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3" name="Rectangle 2"/>
          <p:cNvSpPr/>
          <p:nvPr/>
        </p:nvSpPr>
        <p:spPr>
          <a:xfrm>
            <a:off x="435592" y="284123"/>
            <a:ext cx="8229600" cy="584775"/>
          </a:xfrm>
          <a:prstGeom prst="rect">
            <a:avLst/>
          </a:prstGeom>
        </p:spPr>
        <p:txBody>
          <a:bodyPr wrap="square">
            <a:spAutoFit/>
          </a:bodyPr>
          <a:lstStyle/>
          <a:p>
            <a:pPr algn="ctr" fontAlgn="auto">
              <a:spcBef>
                <a:spcPts val="0"/>
              </a:spcBef>
              <a:spcAft>
                <a:spcPts val="0"/>
              </a:spcAft>
              <a:defRPr/>
            </a:pP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Ali </a:t>
            </a:r>
            <a:r>
              <a:rPr lang="en-US" sz="3200" dirty="0" err="1">
                <a:ln w="18415" cmpd="sng">
                  <a:solidFill>
                    <a:srgbClr val="FFFFFF"/>
                  </a:solidFill>
                  <a:prstDash val="solid"/>
                </a:ln>
                <a:solidFill>
                  <a:srgbClr val="FFFFFF"/>
                </a:solidFill>
                <a:effectLst>
                  <a:outerShdw blurRad="63500" dir="3600000" algn="tl" rotWithShape="0">
                    <a:srgbClr val="000000">
                      <a:alpha val="70000"/>
                    </a:srgbClr>
                  </a:outerShdw>
                </a:effectLst>
              </a:rPr>
              <a:t>ibn</a:t>
            </a: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3200" dirty="0" err="1">
                <a:ln w="18415" cmpd="sng">
                  <a:solidFill>
                    <a:srgbClr val="FFFFFF"/>
                  </a:solidFill>
                  <a:prstDash val="solid"/>
                </a:ln>
                <a:solidFill>
                  <a:srgbClr val="FFFFFF"/>
                </a:solidFill>
                <a:effectLst>
                  <a:outerShdw blurRad="63500" dir="3600000" algn="tl" rotWithShape="0">
                    <a:srgbClr val="000000">
                      <a:alpha val="70000"/>
                    </a:srgbClr>
                  </a:outerShdw>
                </a:effectLst>
              </a:rPr>
              <a:t>Abi</a:t>
            </a: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3200" dirty="0" err="1">
                <a:ln w="18415" cmpd="sng">
                  <a:solidFill>
                    <a:srgbClr val="FFFFFF"/>
                  </a:solidFill>
                  <a:prstDash val="solid"/>
                </a:ln>
                <a:solidFill>
                  <a:srgbClr val="FFFFFF"/>
                </a:solidFill>
                <a:effectLst>
                  <a:outerShdw blurRad="63500" dir="3600000" algn="tl" rotWithShape="0">
                    <a:srgbClr val="000000">
                      <a:alpha val="70000"/>
                    </a:srgbClr>
                  </a:outerShdw>
                </a:effectLst>
              </a:rPr>
              <a:t>Thalib</a:t>
            </a: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3200" dirty="0" err="1">
                <a:ln w="18415" cmpd="sng">
                  <a:solidFill>
                    <a:srgbClr val="FFFFFF"/>
                  </a:solidFill>
                  <a:prstDash val="solid"/>
                </a:ln>
                <a:solidFill>
                  <a:srgbClr val="FFFFFF"/>
                </a:solidFill>
                <a:effectLst>
                  <a:outerShdw blurRad="63500" dir="3600000" algn="tl" rotWithShape="0">
                    <a:srgbClr val="000000">
                      <a:alpha val="70000"/>
                    </a:srgbClr>
                  </a:outerShdw>
                </a:effectLst>
              </a:rPr>
              <a:t>r.a</a:t>
            </a: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3200" dirty="0" err="1">
                <a:ln w="18415" cmpd="sng">
                  <a:solidFill>
                    <a:srgbClr val="FFFFFF"/>
                  </a:solidFill>
                  <a:prstDash val="solid"/>
                </a:ln>
                <a:solidFill>
                  <a:srgbClr val="FFFFFF"/>
                </a:solidFill>
                <a:effectLst>
                  <a:outerShdw blurRad="63500" dir="3600000" algn="tl" rotWithShape="0">
                    <a:srgbClr val="000000">
                      <a:alpha val="70000"/>
                    </a:srgbClr>
                  </a:outerShdw>
                </a:effectLst>
              </a:rPr>
              <a:t>menghuraikan</a:t>
            </a: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3200" dirty="0" err="1">
                <a:ln w="18415" cmpd="sng">
                  <a:solidFill>
                    <a:srgbClr val="FFFFFF"/>
                  </a:solidFill>
                  <a:prstDash val="solid"/>
                </a:ln>
                <a:solidFill>
                  <a:srgbClr val="FFFFFF"/>
                </a:solidFill>
                <a:effectLst>
                  <a:outerShdw blurRad="63500" dir="3600000" algn="tl" rotWithShape="0">
                    <a:srgbClr val="000000">
                      <a:alpha val="70000"/>
                    </a:srgbClr>
                  </a:outerShdw>
                </a:effectLst>
              </a:rPr>
              <a:t>takwa</a:t>
            </a: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endParaRPr>
          </a:p>
        </p:txBody>
      </p:sp>
      <p:sp>
        <p:nvSpPr>
          <p:cNvPr id="4" name="Rectangle 3"/>
          <p:cNvSpPr/>
          <p:nvPr/>
        </p:nvSpPr>
        <p:spPr>
          <a:xfrm>
            <a:off x="167696" y="3962400"/>
            <a:ext cx="8686800" cy="2308324"/>
          </a:xfrm>
          <a:prstGeom prst="rect">
            <a:avLst/>
          </a:prstGeom>
        </p:spPr>
        <p:txBody>
          <a:bodyPr wrap="square">
            <a:spAutoFit/>
          </a:bodyPr>
          <a:lstStyle/>
          <a:p>
            <a:pPr algn="ct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Takwa</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ialah</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takut</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kepada</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Tuhan</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Rabbul</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Jalil</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beramal</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dengan</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kitab</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p>
          <a:p>
            <a:pPr algn="ct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al-Quran,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redha</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dengan</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sedikit</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dan</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bersiap</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sedia</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untuk</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hari</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kesudahan</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a:t>
            </a:r>
          </a:p>
        </p:txBody>
      </p:sp>
      <p:sp>
        <p:nvSpPr>
          <p:cNvPr id="6" name="Rectangle 5"/>
          <p:cNvSpPr/>
          <p:nvPr/>
        </p:nvSpPr>
        <p:spPr>
          <a:xfrm>
            <a:off x="435592" y="1490008"/>
            <a:ext cx="8388424" cy="1938992"/>
          </a:xfrm>
          <a:prstGeom prst="rect">
            <a:avLst/>
          </a:prstGeom>
          <a:solidFill>
            <a:schemeClr val="bg1">
              <a:alpha val="37000"/>
            </a:schemeClr>
          </a:solidFill>
        </p:spPr>
        <p:txBody>
          <a:bodyPr wrap="square">
            <a:spAutoFit/>
          </a:bodyPr>
          <a:lstStyle/>
          <a:p>
            <a:pPr algn="ctr" rtl="1"/>
            <a:r>
              <a:rPr lang="ar-SA" sz="6000" b="1" dirty="0">
                <a:ln>
                  <a:solidFill>
                    <a:schemeClr val="tx1"/>
                  </a:solidFill>
                </a:ln>
                <a:solidFill>
                  <a:srgbClr val="FFFF00"/>
                </a:solidFill>
                <a:latin typeface="Traditional Arabic" pitchFamily="18" charset="-78"/>
                <a:cs typeface="Traditional Arabic" pitchFamily="18" charset="-78"/>
              </a:rPr>
              <a:t>الْخَوْفُ مِنَ الْجَلِيْلِ، وَالْعَمَلُ بِالْتَنْزِيْلِ،</a:t>
            </a:r>
            <a:endParaRPr lang="en-US" sz="6000" dirty="0">
              <a:ln>
                <a:solidFill>
                  <a:schemeClr val="tx1"/>
                </a:solidFill>
              </a:ln>
              <a:solidFill>
                <a:srgbClr val="FFFF00"/>
              </a:solidFill>
              <a:latin typeface="Traditional Arabic" pitchFamily="18" charset="-78"/>
              <a:cs typeface="Traditional Arabic" pitchFamily="18" charset="-78"/>
            </a:endParaRPr>
          </a:p>
          <a:p>
            <a:pPr algn="ctr" rtl="1"/>
            <a:r>
              <a:rPr lang="ar-SA" sz="6000" b="1" dirty="0">
                <a:ln>
                  <a:solidFill>
                    <a:schemeClr val="tx1"/>
                  </a:solidFill>
                </a:ln>
                <a:solidFill>
                  <a:srgbClr val="FFFF00"/>
                </a:solidFill>
                <a:latin typeface="Traditional Arabic" pitchFamily="18" charset="-78"/>
                <a:cs typeface="Traditional Arabic" pitchFamily="18" charset="-78"/>
              </a:rPr>
              <a:t>وَ الرِّضَا باِلْقَلِيْلِ وَالاسْتِعْدَادُ لِيَوْمِ الرَّحِيْلِ</a:t>
            </a:r>
            <a:endParaRPr lang="en-US" sz="6000" dirty="0">
              <a:ln>
                <a:solidFill>
                  <a:schemeClr val="tx1"/>
                </a:solidFill>
              </a:ln>
              <a:solidFill>
                <a:srgbClr val="FFFF00"/>
              </a:solidFill>
              <a:latin typeface="Traditional Arabic" pitchFamily="18" charset="-78"/>
              <a:cs typeface="Traditional Arabic" pitchFamily="18" charset="-78"/>
            </a:endParaRPr>
          </a:p>
        </p:txBody>
      </p:sp>
    </p:spTree>
    <p:extLst>
      <p:ext uri="{BB962C8B-B14F-4D97-AF65-F5344CB8AC3E}">
        <p14:creationId xmlns:p14="http://schemas.microsoft.com/office/powerpoint/2010/main" val="36028391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3" name="Rectangle 2"/>
          <p:cNvSpPr/>
          <p:nvPr/>
        </p:nvSpPr>
        <p:spPr>
          <a:xfrm>
            <a:off x="381000" y="185384"/>
            <a:ext cx="8229600" cy="1015663"/>
          </a:xfrm>
          <a:prstGeom prst="rect">
            <a:avLst/>
          </a:prstGeom>
        </p:spPr>
        <p:txBody>
          <a:bodyPr wrap="square">
            <a:spAutoFit/>
          </a:bodyPr>
          <a:lstStyle/>
          <a:p>
            <a:pPr algn="ctr" fontAlgn="auto">
              <a:spcBef>
                <a:spcPts val="0"/>
              </a:spcBef>
              <a:spcAft>
                <a:spcPts val="0"/>
              </a:spcAft>
              <a:defRPr/>
            </a:pPr>
            <a:r>
              <a:rPr lang="en-US" sz="3000"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Langkah</a:t>
            </a:r>
            <a:r>
              <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3000"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bagi</a:t>
            </a:r>
            <a:r>
              <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3000"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mencapai</a:t>
            </a:r>
            <a:r>
              <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3000"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ketakwaan</a:t>
            </a:r>
            <a:endPar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a:p>
            <a:pPr algn="ctr" fontAlgn="auto">
              <a:spcBef>
                <a:spcPts val="0"/>
              </a:spcBef>
              <a:spcAft>
                <a:spcPts val="0"/>
              </a:spcAft>
              <a:defRPr/>
            </a:pPr>
            <a:endPar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Rounded Rectangle 3"/>
          <p:cNvSpPr/>
          <p:nvPr/>
        </p:nvSpPr>
        <p:spPr>
          <a:xfrm>
            <a:off x="1013679" y="1468279"/>
            <a:ext cx="7749321" cy="1097751"/>
          </a:xfrm>
          <a:prstGeom prst="roundRect">
            <a:avLst>
              <a:gd name="adj" fmla="val 6164"/>
            </a:avLst>
          </a:prstGeom>
          <a:solidFill>
            <a:srgbClr val="006600"/>
          </a:soli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200" b="1" dirty="0" err="1">
                <a:latin typeface="Arial" pitchFamily="34" charset="0"/>
                <a:cs typeface="Arial" pitchFamily="34" charset="0"/>
              </a:rPr>
              <a:t>Menyedari</a:t>
            </a:r>
            <a:r>
              <a:rPr lang="en-US" sz="3200" b="1" dirty="0">
                <a:latin typeface="Arial" pitchFamily="34" charset="0"/>
                <a:cs typeface="Arial" pitchFamily="34" charset="0"/>
              </a:rPr>
              <a:t> </a:t>
            </a:r>
            <a:r>
              <a:rPr lang="en-US" sz="3200" b="1" dirty="0" err="1">
                <a:latin typeface="Arial" pitchFamily="34" charset="0"/>
                <a:cs typeface="Arial" pitchFamily="34" charset="0"/>
              </a:rPr>
              <a:t>pengawasan</a:t>
            </a:r>
            <a:r>
              <a:rPr lang="en-US" sz="3200" b="1" dirty="0">
                <a:latin typeface="Arial" pitchFamily="34" charset="0"/>
                <a:cs typeface="Arial" pitchFamily="34" charset="0"/>
              </a:rPr>
              <a:t> Allah </a:t>
            </a:r>
            <a:r>
              <a:rPr lang="en-US" sz="3200" b="1" dirty="0" err="1">
                <a:latin typeface="Arial" pitchFamily="34" charset="0"/>
                <a:cs typeface="Arial" pitchFamily="34" charset="0"/>
              </a:rPr>
              <a:t>ke</a:t>
            </a:r>
            <a:r>
              <a:rPr lang="en-US" sz="3200" b="1" dirty="0">
                <a:latin typeface="Arial" pitchFamily="34" charset="0"/>
                <a:cs typeface="Arial" pitchFamily="34" charset="0"/>
              </a:rPr>
              <a:t> </a:t>
            </a:r>
            <a:r>
              <a:rPr lang="en-US" sz="3200" b="1" dirty="0" err="1">
                <a:latin typeface="Arial" pitchFamily="34" charset="0"/>
                <a:cs typeface="Arial" pitchFamily="34" charset="0"/>
              </a:rPr>
              <a:t>atas</a:t>
            </a:r>
            <a:r>
              <a:rPr lang="en-US" sz="3200" b="1" dirty="0">
                <a:latin typeface="Arial" pitchFamily="34" charset="0"/>
                <a:cs typeface="Arial" pitchFamily="34" charset="0"/>
              </a:rPr>
              <a:t> </a:t>
            </a:r>
            <a:r>
              <a:rPr lang="en-US" sz="3200" b="1" dirty="0" err="1">
                <a:latin typeface="Arial" pitchFamily="34" charset="0"/>
                <a:cs typeface="Arial" pitchFamily="34" charset="0"/>
              </a:rPr>
              <a:t>diri</a:t>
            </a:r>
            <a:endParaRPr lang="ms-MY" sz="3200" b="1"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cs typeface="Arial" pitchFamily="34" charset="0"/>
            </a:endParaRPr>
          </a:p>
        </p:txBody>
      </p:sp>
      <p:sp>
        <p:nvSpPr>
          <p:cNvPr id="5" name="Rounded Rectangle 4"/>
          <p:cNvSpPr/>
          <p:nvPr/>
        </p:nvSpPr>
        <p:spPr>
          <a:xfrm>
            <a:off x="1143000" y="2895600"/>
            <a:ext cx="7620000" cy="1563262"/>
          </a:xfrm>
          <a:prstGeom prst="roundRect">
            <a:avLst>
              <a:gd name="adj" fmla="val 6164"/>
            </a:avLst>
          </a:prstGeom>
          <a:ln w="38100">
            <a:solidFill>
              <a:schemeClr val="bg1"/>
            </a:solidFill>
          </a:ln>
          <a:effectLst>
            <a:glow rad="101600">
              <a:schemeClr val="tx1">
                <a:alpha val="60000"/>
              </a:schemeClr>
            </a:glow>
            <a:outerShdw blurRad="40000" dist="23000" dir="5400000" rotWithShape="0">
              <a:srgbClr val="000000">
                <a:alpha val="35000"/>
              </a:srgbClr>
            </a:outerShdw>
          </a:effectLst>
        </p:spPr>
        <p:style>
          <a:lnRef idx="1">
            <a:schemeClr val="accent5"/>
          </a:lnRef>
          <a:fillRef idx="3">
            <a:schemeClr val="accent5"/>
          </a:fillRef>
          <a:effectRef idx="2">
            <a:schemeClr val="accent5"/>
          </a:effectRef>
          <a:fontRef idx="minor">
            <a:schemeClr val="lt1"/>
          </a:fontRef>
        </p:style>
        <p:txBody>
          <a:bodyPr anchor="ctr"/>
          <a:lstStyle/>
          <a:p>
            <a:r>
              <a:rPr lang="en-US" sz="3200" b="1" dirty="0" err="1">
                <a:latin typeface="Arial" pitchFamily="34" charset="0"/>
                <a:cs typeface="Arial" pitchFamily="34" charset="0"/>
              </a:rPr>
              <a:t>Melaksanakan</a:t>
            </a:r>
            <a:r>
              <a:rPr lang="en-US" sz="3200" b="1" dirty="0">
                <a:latin typeface="Arial" pitchFamily="34" charset="0"/>
                <a:cs typeface="Arial" pitchFamily="34" charset="0"/>
              </a:rPr>
              <a:t> </a:t>
            </a:r>
            <a:r>
              <a:rPr lang="en-US" sz="3200" b="1" dirty="0" err="1">
                <a:latin typeface="Arial" pitchFamily="34" charset="0"/>
                <a:cs typeface="Arial" pitchFamily="34" charset="0"/>
              </a:rPr>
              <a:t>ibadat</a:t>
            </a:r>
            <a:r>
              <a:rPr lang="en-US" sz="3200" b="1" dirty="0">
                <a:latin typeface="Arial" pitchFamily="34" charset="0"/>
                <a:cs typeface="Arial" pitchFamily="34" charset="0"/>
              </a:rPr>
              <a:t> yang </a:t>
            </a:r>
            <a:r>
              <a:rPr lang="en-US" sz="3200" b="1" dirty="0" err="1">
                <a:latin typeface="Arial" pitchFamily="34" charset="0"/>
                <a:cs typeface="Arial" pitchFamily="34" charset="0"/>
              </a:rPr>
              <a:t>wajib</a:t>
            </a:r>
            <a:r>
              <a:rPr lang="en-US" sz="3200" b="1" dirty="0">
                <a:latin typeface="Arial" pitchFamily="34" charset="0"/>
                <a:cs typeface="Arial" pitchFamily="34" charset="0"/>
              </a:rPr>
              <a:t> </a:t>
            </a:r>
            <a:r>
              <a:rPr lang="en-US" sz="3200" b="1" dirty="0" err="1">
                <a:latin typeface="Arial" pitchFamily="34" charset="0"/>
                <a:cs typeface="Arial" pitchFamily="34" charset="0"/>
              </a:rPr>
              <a:t>dan</a:t>
            </a:r>
            <a:r>
              <a:rPr lang="en-US" sz="3200" b="1" dirty="0">
                <a:latin typeface="Arial" pitchFamily="34" charset="0"/>
                <a:cs typeface="Arial" pitchFamily="34" charset="0"/>
              </a:rPr>
              <a:t> </a:t>
            </a:r>
            <a:r>
              <a:rPr lang="en-US" sz="3200" b="1" dirty="0" err="1">
                <a:latin typeface="Arial" pitchFamily="34" charset="0"/>
                <a:cs typeface="Arial" pitchFamily="34" charset="0"/>
              </a:rPr>
              <a:t>juga</a:t>
            </a:r>
            <a:r>
              <a:rPr lang="en-US" sz="3200" b="1" dirty="0">
                <a:latin typeface="Arial" pitchFamily="34" charset="0"/>
                <a:cs typeface="Arial" pitchFamily="34" charset="0"/>
              </a:rPr>
              <a:t> yang </a:t>
            </a:r>
            <a:r>
              <a:rPr lang="en-US" sz="3200" b="1" dirty="0" err="1">
                <a:latin typeface="Arial" pitchFamily="34" charset="0"/>
                <a:cs typeface="Arial" pitchFamily="34" charset="0"/>
              </a:rPr>
              <a:t>sunat</a:t>
            </a:r>
            <a:r>
              <a:rPr lang="en-US" sz="3200" b="1" dirty="0">
                <a:latin typeface="Arial" pitchFamily="34" charset="0"/>
                <a:cs typeface="Arial" pitchFamily="34" charset="0"/>
              </a:rPr>
              <a:t> </a:t>
            </a:r>
            <a:r>
              <a:rPr lang="en-US" sz="3200" b="1" dirty="0" err="1">
                <a:latin typeface="Arial" pitchFamily="34" charset="0"/>
                <a:cs typeface="Arial" pitchFamily="34" charset="0"/>
              </a:rPr>
              <a:t>dengan</a:t>
            </a:r>
            <a:r>
              <a:rPr lang="en-US" sz="3200" b="1" dirty="0">
                <a:latin typeface="Arial" pitchFamily="34" charset="0"/>
                <a:cs typeface="Arial" pitchFamily="34" charset="0"/>
              </a:rPr>
              <a:t> </a:t>
            </a:r>
            <a:r>
              <a:rPr lang="en-US" sz="3200" b="1" dirty="0" err="1">
                <a:latin typeface="Arial" pitchFamily="34" charset="0"/>
                <a:cs typeface="Arial" pitchFamily="34" charset="0"/>
              </a:rPr>
              <a:t>penuh</a:t>
            </a:r>
            <a:r>
              <a:rPr lang="en-US" sz="3200" b="1" dirty="0">
                <a:latin typeface="Arial" pitchFamily="34" charset="0"/>
                <a:cs typeface="Arial" pitchFamily="34" charset="0"/>
              </a:rPr>
              <a:t> </a:t>
            </a:r>
            <a:r>
              <a:rPr lang="en-US" sz="3200" b="1" dirty="0" err="1">
                <a:latin typeface="Arial" pitchFamily="34" charset="0"/>
                <a:cs typeface="Arial" pitchFamily="34" charset="0"/>
              </a:rPr>
              <a:t>keikhlasan</a:t>
            </a:r>
            <a:r>
              <a:rPr lang="en-US" sz="3200" b="1" dirty="0">
                <a:latin typeface="Arial" pitchFamily="34" charset="0"/>
                <a:cs typeface="Arial" pitchFamily="34" charset="0"/>
              </a:rPr>
              <a:t>.</a:t>
            </a:r>
          </a:p>
        </p:txBody>
      </p:sp>
      <p:sp>
        <p:nvSpPr>
          <p:cNvPr id="6" name="Rounded Rectangle 5"/>
          <p:cNvSpPr/>
          <p:nvPr/>
        </p:nvSpPr>
        <p:spPr>
          <a:xfrm>
            <a:off x="1143000" y="4800600"/>
            <a:ext cx="7620000" cy="1905000"/>
          </a:xfrm>
          <a:prstGeom prst="roundRect">
            <a:avLst>
              <a:gd name="adj" fmla="val 6164"/>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5400000" scaled="1"/>
            <a:tileRect/>
          </a:gra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200" b="1" dirty="0" err="1">
                <a:latin typeface="Arial" pitchFamily="34" charset="0"/>
                <a:cs typeface="Arial" pitchFamily="34" charset="0"/>
              </a:rPr>
              <a:t>Menjauhi</a:t>
            </a:r>
            <a:r>
              <a:rPr lang="en-US" sz="3200" b="1" dirty="0">
                <a:latin typeface="Arial" pitchFamily="34" charset="0"/>
                <a:cs typeface="Arial" pitchFamily="34" charset="0"/>
              </a:rPr>
              <a:t> </a:t>
            </a:r>
            <a:r>
              <a:rPr lang="en-US" sz="3200" b="1" dirty="0" err="1">
                <a:latin typeface="Arial" pitchFamily="34" charset="0"/>
                <a:cs typeface="Arial" pitchFamily="34" charset="0"/>
              </a:rPr>
              <a:t>segala</a:t>
            </a:r>
            <a:r>
              <a:rPr lang="en-US" sz="3200" b="1" dirty="0">
                <a:latin typeface="Arial" pitchFamily="34" charset="0"/>
                <a:cs typeface="Arial" pitchFamily="34" charset="0"/>
              </a:rPr>
              <a:t> </a:t>
            </a:r>
            <a:r>
              <a:rPr lang="en-US" sz="3200" b="1" dirty="0" err="1">
                <a:latin typeface="Arial" pitchFamily="34" charset="0"/>
                <a:cs typeface="Arial" pitchFamily="34" charset="0"/>
              </a:rPr>
              <a:t>maksiat</a:t>
            </a:r>
            <a:r>
              <a:rPr lang="en-US" sz="3200" b="1" dirty="0">
                <a:latin typeface="Arial" pitchFamily="34" charset="0"/>
                <a:cs typeface="Arial" pitchFamily="34" charset="0"/>
              </a:rPr>
              <a:t> </a:t>
            </a:r>
            <a:r>
              <a:rPr lang="en-US" sz="3200" b="1" dirty="0" err="1">
                <a:latin typeface="Arial" pitchFamily="34" charset="0"/>
                <a:cs typeface="Arial" pitchFamily="34" charset="0"/>
              </a:rPr>
              <a:t>sama</a:t>
            </a:r>
            <a:r>
              <a:rPr lang="en-US" sz="3200" b="1" dirty="0">
                <a:latin typeface="Arial" pitchFamily="34" charset="0"/>
                <a:cs typeface="Arial" pitchFamily="34" charset="0"/>
              </a:rPr>
              <a:t> </a:t>
            </a:r>
            <a:r>
              <a:rPr lang="en-US" sz="3200" b="1" dirty="0" err="1">
                <a:latin typeface="Arial" pitchFamily="34" charset="0"/>
                <a:cs typeface="Arial" pitchFamily="34" charset="0"/>
              </a:rPr>
              <a:t>ada</a:t>
            </a:r>
            <a:r>
              <a:rPr lang="en-US" sz="3200" b="1" dirty="0">
                <a:latin typeface="Arial" pitchFamily="34" charset="0"/>
                <a:cs typeface="Arial" pitchFamily="34" charset="0"/>
              </a:rPr>
              <a:t> yang </a:t>
            </a:r>
            <a:r>
              <a:rPr lang="en-US" sz="3200" b="1" dirty="0" err="1">
                <a:latin typeface="Arial" pitchFamily="34" charset="0"/>
                <a:cs typeface="Arial" pitchFamily="34" charset="0"/>
              </a:rPr>
              <a:t>zahir</a:t>
            </a:r>
            <a:r>
              <a:rPr lang="en-US" sz="3200" b="1" dirty="0">
                <a:latin typeface="Arial" pitchFamily="34" charset="0"/>
                <a:cs typeface="Arial" pitchFamily="34" charset="0"/>
              </a:rPr>
              <a:t> </a:t>
            </a:r>
            <a:r>
              <a:rPr lang="en-US" sz="3200" b="1" dirty="0" err="1">
                <a:latin typeface="Arial" pitchFamily="34" charset="0"/>
                <a:cs typeface="Arial" pitchFamily="34" charset="0"/>
              </a:rPr>
              <a:t>mahupun</a:t>
            </a:r>
            <a:r>
              <a:rPr lang="en-US" sz="3200" b="1" dirty="0">
                <a:latin typeface="Arial" pitchFamily="34" charset="0"/>
                <a:cs typeface="Arial" pitchFamily="34" charset="0"/>
              </a:rPr>
              <a:t> yang </a:t>
            </a:r>
            <a:r>
              <a:rPr lang="en-US" sz="3200" b="1" dirty="0" err="1">
                <a:latin typeface="Arial" pitchFamily="34" charset="0"/>
                <a:cs typeface="Arial" pitchFamily="34" charset="0"/>
              </a:rPr>
              <a:t>batin</a:t>
            </a:r>
            <a:r>
              <a:rPr lang="en-US" sz="3200" b="1" dirty="0">
                <a:latin typeface="Arial" pitchFamily="34" charset="0"/>
                <a:cs typeface="Arial" pitchFamily="34" charset="0"/>
              </a:rPr>
              <a:t>, </a:t>
            </a:r>
            <a:r>
              <a:rPr lang="en-US" sz="3200" b="1" dirty="0" err="1">
                <a:latin typeface="Arial" pitchFamily="34" charset="0"/>
                <a:cs typeface="Arial" pitchFamily="34" charset="0"/>
              </a:rPr>
              <a:t>terang-terangan</a:t>
            </a:r>
            <a:r>
              <a:rPr lang="en-US" sz="3200" b="1" dirty="0">
                <a:latin typeface="Arial" pitchFamily="34" charset="0"/>
                <a:cs typeface="Arial" pitchFamily="34" charset="0"/>
              </a:rPr>
              <a:t> </a:t>
            </a:r>
            <a:r>
              <a:rPr lang="en-US" sz="3200" b="1" dirty="0" err="1">
                <a:latin typeface="Arial" pitchFamily="34" charset="0"/>
                <a:cs typeface="Arial" pitchFamily="34" charset="0"/>
              </a:rPr>
              <a:t>dan</a:t>
            </a:r>
            <a:r>
              <a:rPr lang="en-US" sz="3200" b="1" dirty="0">
                <a:latin typeface="Arial" pitchFamily="34" charset="0"/>
                <a:cs typeface="Arial" pitchFamily="34" charset="0"/>
              </a:rPr>
              <a:t> </a:t>
            </a:r>
            <a:r>
              <a:rPr lang="en-US" sz="3200" b="1" dirty="0" err="1">
                <a:latin typeface="Arial" pitchFamily="34" charset="0"/>
                <a:cs typeface="Arial" pitchFamily="34" charset="0"/>
              </a:rPr>
              <a:t>sembunyi-sembunyian</a:t>
            </a:r>
            <a:endParaRPr lang="en-MY" sz="3200" b="1" dirty="0">
              <a:effectLst>
                <a:glow rad="101600">
                  <a:schemeClr val="tx1">
                    <a:alpha val="60000"/>
                  </a:schemeClr>
                </a:glow>
                <a:outerShdw blurRad="38100" dist="38100" dir="2700000" algn="tl">
                  <a:srgbClr val="000000">
                    <a:alpha val="43137"/>
                  </a:srgbClr>
                </a:outerShdw>
              </a:effectLst>
              <a:latin typeface="Arial" pitchFamily="34" charset="0"/>
              <a:cs typeface="Arial" pitchFamily="34" charset="0"/>
            </a:endParaRPr>
          </a:p>
        </p:txBody>
      </p:sp>
      <p:sp>
        <p:nvSpPr>
          <p:cNvPr id="8" name="Bent-Up Arrow 7"/>
          <p:cNvSpPr/>
          <p:nvPr/>
        </p:nvSpPr>
        <p:spPr>
          <a:xfrm rot="5400000">
            <a:off x="317193" y="1187818"/>
            <a:ext cx="1333143" cy="685800"/>
          </a:xfrm>
          <a:prstGeom prst="bentUpArrow">
            <a:avLst/>
          </a:prstGeom>
          <a:ln>
            <a:solidFill>
              <a:schemeClr val="tx1"/>
            </a:solidFill>
          </a:ln>
          <a:effectLst>
            <a:glow rad="101600">
              <a:schemeClr val="tx1">
                <a:alpha val="6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MY"/>
          </a:p>
        </p:txBody>
      </p:sp>
      <p:sp>
        <p:nvSpPr>
          <p:cNvPr id="9" name="Bent-Up Arrow 8"/>
          <p:cNvSpPr/>
          <p:nvPr/>
        </p:nvSpPr>
        <p:spPr>
          <a:xfrm rot="5400000">
            <a:off x="-603462" y="2115404"/>
            <a:ext cx="3160597" cy="685800"/>
          </a:xfrm>
          <a:prstGeom prst="bentUpArrow">
            <a:avLst/>
          </a:prstGeom>
          <a:ln>
            <a:solidFill>
              <a:schemeClr val="tx1"/>
            </a:solidFill>
          </a:ln>
          <a:effectLst>
            <a:glow rad="101600">
              <a:schemeClr val="tx1">
                <a:alpha val="6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MY"/>
          </a:p>
        </p:txBody>
      </p:sp>
      <p:sp>
        <p:nvSpPr>
          <p:cNvPr id="10" name="Bent-Up Arrow 9"/>
          <p:cNvSpPr/>
          <p:nvPr/>
        </p:nvSpPr>
        <p:spPr>
          <a:xfrm rot="5400000">
            <a:off x="-638988" y="3904934"/>
            <a:ext cx="3239137" cy="685800"/>
          </a:xfrm>
          <a:prstGeom prst="bentUpArrow">
            <a:avLst/>
          </a:prstGeom>
          <a:ln>
            <a:solidFill>
              <a:schemeClr val="tx1"/>
            </a:solidFill>
          </a:ln>
          <a:effectLst>
            <a:glow rad="101600">
              <a:schemeClr val="tx1">
                <a:alpha val="6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MY"/>
          </a:p>
        </p:txBody>
      </p:sp>
    </p:spTree>
    <p:extLst>
      <p:ext uri="{BB962C8B-B14F-4D97-AF65-F5344CB8AC3E}">
        <p14:creationId xmlns:p14="http://schemas.microsoft.com/office/powerpoint/2010/main" val="3602839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3" name="Rectangle 2"/>
          <p:cNvSpPr/>
          <p:nvPr/>
        </p:nvSpPr>
        <p:spPr>
          <a:xfrm>
            <a:off x="381000" y="185384"/>
            <a:ext cx="8229600" cy="1015663"/>
          </a:xfrm>
          <a:prstGeom prst="rect">
            <a:avLst/>
          </a:prstGeom>
        </p:spPr>
        <p:txBody>
          <a:bodyPr wrap="square">
            <a:spAutoFit/>
          </a:bodyPr>
          <a:lstStyle/>
          <a:p>
            <a:pPr algn="ctr" fontAlgn="auto">
              <a:spcBef>
                <a:spcPts val="0"/>
              </a:spcBef>
              <a:spcAft>
                <a:spcPts val="0"/>
              </a:spcAft>
              <a:defRPr/>
            </a:pPr>
            <a:r>
              <a:rPr lang="en-US" sz="3000"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sambungan</a:t>
            </a:r>
            <a:endPar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a:p>
            <a:pPr algn="ctr" fontAlgn="auto">
              <a:spcBef>
                <a:spcPts val="0"/>
              </a:spcBef>
              <a:spcAft>
                <a:spcPts val="0"/>
              </a:spcAft>
              <a:defRPr/>
            </a:pPr>
            <a:endPar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Rounded Rectangle 3"/>
          <p:cNvSpPr/>
          <p:nvPr/>
        </p:nvSpPr>
        <p:spPr>
          <a:xfrm>
            <a:off x="762001" y="1201047"/>
            <a:ext cx="8153400" cy="2075553"/>
          </a:xfrm>
          <a:prstGeom prst="roundRect">
            <a:avLst>
              <a:gd name="adj" fmla="val 6164"/>
            </a:avLst>
          </a:prstGeom>
          <a:solidFill>
            <a:srgbClr val="006600"/>
          </a:soli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3200" b="1" dirty="0">
              <a:latin typeface="Arial" pitchFamily="34" charset="0"/>
              <a:cs typeface="Arial" pitchFamily="34" charset="0"/>
            </a:endParaRPr>
          </a:p>
          <a:p>
            <a:pPr algn="ctr"/>
            <a:r>
              <a:rPr lang="en-US" sz="3200" b="1" dirty="0" err="1">
                <a:latin typeface="Arial" pitchFamily="34" charset="0"/>
                <a:cs typeface="Arial" pitchFamily="34" charset="0"/>
              </a:rPr>
              <a:t>Menghayati</a:t>
            </a:r>
            <a:r>
              <a:rPr lang="en-US" sz="3200" b="1" dirty="0">
                <a:latin typeface="Arial" pitchFamily="34" charset="0"/>
                <a:cs typeface="Arial" pitchFamily="34" charset="0"/>
              </a:rPr>
              <a:t> </a:t>
            </a:r>
            <a:r>
              <a:rPr lang="en-US" sz="3200" b="1" dirty="0" err="1">
                <a:latin typeface="Arial" pitchFamily="34" charset="0"/>
                <a:cs typeface="Arial" pitchFamily="34" charset="0"/>
              </a:rPr>
              <a:t>dan</a:t>
            </a:r>
            <a:r>
              <a:rPr lang="en-US" sz="3200" b="1" dirty="0">
                <a:latin typeface="Arial" pitchFamily="34" charset="0"/>
                <a:cs typeface="Arial" pitchFamily="34" charset="0"/>
              </a:rPr>
              <a:t> </a:t>
            </a:r>
            <a:r>
              <a:rPr lang="en-US" sz="3200" b="1" dirty="0" err="1">
                <a:latin typeface="Arial" pitchFamily="34" charset="0"/>
                <a:cs typeface="Arial" pitchFamily="34" charset="0"/>
              </a:rPr>
              <a:t>mencontohi</a:t>
            </a:r>
            <a:r>
              <a:rPr lang="en-US" sz="3200" b="1" dirty="0">
                <a:latin typeface="Arial" pitchFamily="34" charset="0"/>
                <a:cs typeface="Arial" pitchFamily="34" charset="0"/>
              </a:rPr>
              <a:t> </a:t>
            </a:r>
            <a:r>
              <a:rPr lang="en-US" sz="3200" b="1" dirty="0" err="1">
                <a:latin typeface="Arial" pitchFamily="34" charset="0"/>
                <a:cs typeface="Arial" pitchFamily="34" charset="0"/>
              </a:rPr>
              <a:t>perjalanan</a:t>
            </a:r>
            <a:r>
              <a:rPr lang="en-US" sz="3200" b="1" dirty="0">
                <a:latin typeface="Arial" pitchFamily="34" charset="0"/>
                <a:cs typeface="Arial" pitchFamily="34" charset="0"/>
              </a:rPr>
              <a:t> </a:t>
            </a:r>
            <a:r>
              <a:rPr lang="en-US" sz="3200" b="1" dirty="0" err="1">
                <a:latin typeface="Arial" pitchFamily="34" charset="0"/>
                <a:cs typeface="Arial" pitchFamily="34" charset="0"/>
              </a:rPr>
              <a:t>hidup</a:t>
            </a:r>
            <a:r>
              <a:rPr lang="en-US" sz="3200" b="1" dirty="0">
                <a:latin typeface="Arial" pitchFamily="34" charset="0"/>
                <a:cs typeface="Arial" pitchFamily="34" charset="0"/>
              </a:rPr>
              <a:t> </a:t>
            </a:r>
            <a:r>
              <a:rPr lang="en-US" sz="3200" b="1" dirty="0" err="1">
                <a:latin typeface="Arial" pitchFamily="34" charset="0"/>
                <a:cs typeface="Arial" pitchFamily="34" charset="0"/>
              </a:rPr>
              <a:t>kalangan</a:t>
            </a:r>
            <a:r>
              <a:rPr lang="en-US" sz="3200" b="1" dirty="0">
                <a:latin typeface="Arial" pitchFamily="34" charset="0"/>
                <a:cs typeface="Arial" pitchFamily="34" charset="0"/>
              </a:rPr>
              <a:t> </a:t>
            </a:r>
            <a:r>
              <a:rPr lang="en-US" sz="3200" b="1" dirty="0" err="1">
                <a:latin typeface="Arial" pitchFamily="34" charset="0"/>
                <a:cs typeface="Arial" pitchFamily="34" charset="0"/>
              </a:rPr>
              <a:t>nabi-nabi</a:t>
            </a:r>
            <a:r>
              <a:rPr lang="en-US" sz="3200" b="1" dirty="0">
                <a:latin typeface="Arial" pitchFamily="34" charset="0"/>
                <a:cs typeface="Arial" pitchFamily="34" charset="0"/>
              </a:rPr>
              <a:t>, </a:t>
            </a:r>
            <a:r>
              <a:rPr lang="en-US" sz="3200" b="1" dirty="0" err="1">
                <a:latin typeface="Arial" pitchFamily="34" charset="0"/>
                <a:cs typeface="Arial" pitchFamily="34" charset="0"/>
              </a:rPr>
              <a:t>siddiqin</a:t>
            </a:r>
            <a:r>
              <a:rPr lang="en-US" sz="3200" b="1" dirty="0">
                <a:latin typeface="Arial" pitchFamily="34" charset="0"/>
                <a:cs typeface="Arial" pitchFamily="34" charset="0"/>
              </a:rPr>
              <a:t>, </a:t>
            </a:r>
            <a:r>
              <a:rPr lang="en-US" sz="3200" b="1" dirty="0" err="1">
                <a:latin typeface="Arial" pitchFamily="34" charset="0"/>
                <a:cs typeface="Arial" pitchFamily="34" charset="0"/>
              </a:rPr>
              <a:t>syuhada</a:t>
            </a:r>
            <a:r>
              <a:rPr lang="en-US" sz="3200" b="1" dirty="0">
                <a:latin typeface="Arial" pitchFamily="34" charset="0"/>
                <a:cs typeface="Arial" pitchFamily="34" charset="0"/>
              </a:rPr>
              <a:t>' </a:t>
            </a:r>
            <a:r>
              <a:rPr lang="en-US" sz="3200" b="1" dirty="0" err="1">
                <a:latin typeface="Arial" pitchFamily="34" charset="0"/>
                <a:cs typeface="Arial" pitchFamily="34" charset="0"/>
              </a:rPr>
              <a:t>dan</a:t>
            </a:r>
            <a:r>
              <a:rPr lang="en-US" sz="3200" b="1" dirty="0">
                <a:latin typeface="Arial" pitchFamily="34" charset="0"/>
                <a:cs typeface="Arial" pitchFamily="34" charset="0"/>
              </a:rPr>
              <a:t> </a:t>
            </a:r>
            <a:r>
              <a:rPr lang="en-US" sz="3200" b="1" dirty="0" err="1">
                <a:latin typeface="Arial" pitchFamily="34" charset="0"/>
                <a:cs typeface="Arial" pitchFamily="34" charset="0"/>
              </a:rPr>
              <a:t>solihin</a:t>
            </a:r>
            <a:r>
              <a:rPr lang="en-US" sz="3200" b="1" dirty="0">
                <a:latin typeface="Arial" pitchFamily="34" charset="0"/>
                <a:cs typeface="Arial" pitchFamily="34" charset="0"/>
              </a:rPr>
              <a:t>.</a:t>
            </a:r>
            <a:endParaRPr lang="en-MY" sz="3200" b="1" dirty="0">
              <a:effectLst>
                <a:glow rad="101600">
                  <a:schemeClr val="tx1">
                    <a:alpha val="60000"/>
                  </a:schemeClr>
                </a:glow>
                <a:outerShdw blurRad="38100" dist="38100" dir="2700000" algn="tl">
                  <a:srgbClr val="000000">
                    <a:alpha val="43137"/>
                  </a:srgbClr>
                </a:outerShdw>
              </a:effectLst>
              <a:latin typeface="Arial" pitchFamily="34" charset="0"/>
              <a:cs typeface="Arial" pitchFamily="34" charset="0"/>
            </a:endParaRPr>
          </a:p>
          <a:p>
            <a:pPr algn="ctr"/>
            <a:r>
              <a:rPr lang="en-US" sz="3200" b="1" dirty="0">
                <a:latin typeface="Arial" pitchFamily="34" charset="0"/>
                <a:cs typeface="Arial" pitchFamily="34" charset="0"/>
              </a:rPr>
              <a:t>.</a:t>
            </a:r>
            <a:endParaRPr lang="en-MY" sz="3200" b="1" dirty="0">
              <a:effectLst>
                <a:glow rad="101600">
                  <a:schemeClr val="tx1">
                    <a:alpha val="60000"/>
                  </a:schemeClr>
                </a:glow>
                <a:outerShdw blurRad="38100" dist="38100" dir="2700000" algn="tl">
                  <a:srgbClr val="000000">
                    <a:alpha val="43137"/>
                  </a:srgbClr>
                </a:outerShdw>
              </a:effectLst>
              <a:latin typeface="Arial" pitchFamily="34" charset="0"/>
              <a:cs typeface="Arial" pitchFamily="34" charset="0"/>
            </a:endParaRPr>
          </a:p>
        </p:txBody>
      </p:sp>
      <p:sp>
        <p:nvSpPr>
          <p:cNvPr id="5" name="Rounded Rectangle 4"/>
          <p:cNvSpPr/>
          <p:nvPr/>
        </p:nvSpPr>
        <p:spPr>
          <a:xfrm>
            <a:off x="762001" y="3429000"/>
            <a:ext cx="8153400" cy="1676400"/>
          </a:xfrm>
          <a:prstGeom prst="roundRect">
            <a:avLst>
              <a:gd name="adj" fmla="val 6164"/>
            </a:avLst>
          </a:prstGeom>
          <a:ln w="38100">
            <a:solidFill>
              <a:schemeClr val="bg1"/>
            </a:solidFill>
          </a:ln>
          <a:effectLst>
            <a:glow rad="101600">
              <a:schemeClr val="tx1">
                <a:alpha val="60000"/>
              </a:schemeClr>
            </a:glow>
            <a:outerShdw blurRad="40000" dist="23000" dir="5400000" rotWithShape="0">
              <a:srgbClr val="000000">
                <a:alpha val="35000"/>
              </a:srgbClr>
            </a:outerShdw>
          </a:effectLst>
        </p:spPr>
        <p:style>
          <a:lnRef idx="1">
            <a:schemeClr val="accent5"/>
          </a:lnRef>
          <a:fillRef idx="3">
            <a:schemeClr val="accent5"/>
          </a:fillRef>
          <a:effectRef idx="2">
            <a:schemeClr val="accent5"/>
          </a:effectRef>
          <a:fontRef idx="minor">
            <a:schemeClr val="lt1"/>
          </a:fontRef>
        </p:style>
        <p:txBody>
          <a:bodyPr anchor="ctr"/>
          <a:lstStyle/>
          <a:p>
            <a:pPr algn="ctr"/>
            <a:r>
              <a:rPr lang="en-US" sz="3200" b="1" dirty="0" err="1">
                <a:latin typeface="Arial" pitchFamily="34" charset="0"/>
                <a:cs typeface="Arial" pitchFamily="34" charset="0"/>
              </a:rPr>
              <a:t>Berdampingan</a:t>
            </a:r>
            <a:r>
              <a:rPr lang="en-US" sz="3200" b="1" dirty="0">
                <a:latin typeface="Arial" pitchFamily="34" charset="0"/>
                <a:cs typeface="Arial" pitchFamily="34" charset="0"/>
              </a:rPr>
              <a:t> </a:t>
            </a:r>
            <a:r>
              <a:rPr lang="en-US" sz="3200" b="1" dirty="0" err="1">
                <a:latin typeface="Arial" pitchFamily="34" charset="0"/>
                <a:cs typeface="Arial" pitchFamily="34" charset="0"/>
              </a:rPr>
              <a:t>dengan</a:t>
            </a:r>
            <a:r>
              <a:rPr lang="en-US" sz="3200" b="1" dirty="0">
                <a:latin typeface="Arial" pitchFamily="34" charset="0"/>
                <a:cs typeface="Arial" pitchFamily="34" charset="0"/>
              </a:rPr>
              <a:t> orang-orang yang </a:t>
            </a:r>
            <a:r>
              <a:rPr lang="en-US" sz="3200" b="1" dirty="0" err="1">
                <a:latin typeface="Arial" pitchFamily="34" charset="0"/>
                <a:cs typeface="Arial" pitchFamily="34" charset="0"/>
              </a:rPr>
              <a:t>soleh</a:t>
            </a:r>
            <a:r>
              <a:rPr lang="en-US" sz="3200" b="1" dirty="0">
                <a:latin typeface="Arial" pitchFamily="34" charset="0"/>
                <a:cs typeface="Arial" pitchFamily="34" charset="0"/>
              </a:rPr>
              <a:t> </a:t>
            </a:r>
            <a:r>
              <a:rPr lang="en-US" sz="3200" b="1" dirty="0" err="1">
                <a:latin typeface="Arial" pitchFamily="34" charset="0"/>
                <a:cs typeface="Arial" pitchFamily="34" charset="0"/>
              </a:rPr>
              <a:t>dan</a:t>
            </a:r>
            <a:r>
              <a:rPr lang="en-US" sz="3200" b="1" dirty="0">
                <a:latin typeface="Arial" pitchFamily="34" charset="0"/>
                <a:cs typeface="Arial" pitchFamily="34" charset="0"/>
              </a:rPr>
              <a:t> </a:t>
            </a:r>
            <a:r>
              <a:rPr lang="en-US" sz="3200" b="1" dirty="0" err="1">
                <a:latin typeface="Arial" pitchFamily="34" charset="0"/>
                <a:cs typeface="Arial" pitchFamily="34" charset="0"/>
              </a:rPr>
              <a:t>menjauhi</a:t>
            </a:r>
            <a:r>
              <a:rPr lang="en-US" sz="3200" b="1" dirty="0">
                <a:latin typeface="Arial" pitchFamily="34" charset="0"/>
                <a:cs typeface="Arial" pitchFamily="34" charset="0"/>
              </a:rPr>
              <a:t> </a:t>
            </a:r>
            <a:r>
              <a:rPr lang="en-US" sz="3200" b="1" dirty="0" err="1">
                <a:latin typeface="Arial" pitchFamily="34" charset="0"/>
                <a:cs typeface="Arial" pitchFamily="34" charset="0"/>
              </a:rPr>
              <a:t>daripada</a:t>
            </a:r>
            <a:r>
              <a:rPr lang="en-US" sz="3200" b="1" dirty="0">
                <a:latin typeface="Arial" pitchFamily="34" charset="0"/>
                <a:cs typeface="Arial" pitchFamily="34" charset="0"/>
              </a:rPr>
              <a:t> </a:t>
            </a:r>
            <a:r>
              <a:rPr lang="en-US" sz="3200" b="1" dirty="0" err="1">
                <a:latin typeface="Arial" pitchFamily="34" charset="0"/>
                <a:cs typeface="Arial" pitchFamily="34" charset="0"/>
              </a:rPr>
              <a:t>golongan</a:t>
            </a:r>
            <a:r>
              <a:rPr lang="en-US" sz="3200" b="1" dirty="0">
                <a:latin typeface="Arial" pitchFamily="34" charset="0"/>
                <a:cs typeface="Arial" pitchFamily="34" charset="0"/>
              </a:rPr>
              <a:t> </a:t>
            </a:r>
            <a:r>
              <a:rPr lang="en-US" sz="3200" b="1" dirty="0" err="1">
                <a:latin typeface="Arial" pitchFamily="34" charset="0"/>
                <a:cs typeface="Arial" pitchFamily="34" charset="0"/>
              </a:rPr>
              <a:t>fasik</a:t>
            </a:r>
            <a:r>
              <a:rPr lang="en-US" sz="3200" b="1" dirty="0">
                <a:latin typeface="Arial" pitchFamily="34" charset="0"/>
                <a:cs typeface="Arial" pitchFamily="34" charset="0"/>
              </a:rPr>
              <a:t> </a:t>
            </a:r>
            <a:r>
              <a:rPr lang="en-US" sz="3200" b="1" dirty="0" err="1">
                <a:latin typeface="Arial" pitchFamily="34" charset="0"/>
                <a:cs typeface="Arial" pitchFamily="34" charset="0"/>
              </a:rPr>
              <a:t>dan</a:t>
            </a:r>
            <a:r>
              <a:rPr lang="en-US" sz="3200" b="1" dirty="0">
                <a:latin typeface="Arial" pitchFamily="34" charset="0"/>
                <a:cs typeface="Arial" pitchFamily="34" charset="0"/>
              </a:rPr>
              <a:t> </a:t>
            </a:r>
            <a:r>
              <a:rPr lang="en-US" sz="3200" b="1" dirty="0" err="1">
                <a:latin typeface="Arial" pitchFamily="34" charset="0"/>
                <a:cs typeface="Arial" pitchFamily="34" charset="0"/>
              </a:rPr>
              <a:t>ahli</a:t>
            </a:r>
            <a:r>
              <a:rPr lang="en-US" sz="3200" b="1" dirty="0">
                <a:latin typeface="Arial" pitchFamily="34" charset="0"/>
                <a:cs typeface="Arial" pitchFamily="34" charset="0"/>
              </a:rPr>
              <a:t> </a:t>
            </a:r>
            <a:r>
              <a:rPr lang="en-US" sz="3200" b="1" dirty="0" err="1">
                <a:latin typeface="Arial" pitchFamily="34" charset="0"/>
                <a:cs typeface="Arial" pitchFamily="34" charset="0"/>
              </a:rPr>
              <a:t>maksiat</a:t>
            </a:r>
            <a:r>
              <a:rPr lang="en-US" sz="3200" b="1" dirty="0">
                <a:latin typeface="Arial" pitchFamily="34" charset="0"/>
                <a:cs typeface="Arial" pitchFamily="34" charset="0"/>
              </a:rPr>
              <a:t>.</a:t>
            </a:r>
            <a:endParaRPr lang="ms-MY" sz="3200" b="1"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cs typeface="Arial" pitchFamily="34" charset="0"/>
            </a:endParaRPr>
          </a:p>
        </p:txBody>
      </p:sp>
      <p:sp>
        <p:nvSpPr>
          <p:cNvPr id="6" name="Rounded Rectangle 5"/>
          <p:cNvSpPr/>
          <p:nvPr/>
        </p:nvSpPr>
        <p:spPr>
          <a:xfrm>
            <a:off x="762001" y="5334000"/>
            <a:ext cx="8153400" cy="1371600"/>
          </a:xfrm>
          <a:prstGeom prst="roundRect">
            <a:avLst>
              <a:gd name="adj" fmla="val 6164"/>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5400000" scaled="1"/>
            <a:tileRect/>
          </a:gra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200" b="1" dirty="0" err="1">
                <a:latin typeface="Arial" pitchFamily="34" charset="0"/>
                <a:cs typeface="Arial" pitchFamily="34" charset="0"/>
              </a:rPr>
              <a:t>Bertadarus</a:t>
            </a:r>
            <a:r>
              <a:rPr lang="en-US" sz="3200" b="1" dirty="0">
                <a:latin typeface="Arial" pitchFamily="34" charset="0"/>
                <a:cs typeface="Arial" pitchFamily="34" charset="0"/>
              </a:rPr>
              <a:t> </a:t>
            </a:r>
            <a:r>
              <a:rPr lang="en-US" sz="3200" b="1" dirty="0" err="1">
                <a:latin typeface="Arial" pitchFamily="34" charset="0"/>
                <a:cs typeface="Arial" pitchFamily="34" charset="0"/>
              </a:rPr>
              <a:t>dan</a:t>
            </a:r>
            <a:r>
              <a:rPr lang="en-US" sz="3200" b="1" dirty="0">
                <a:latin typeface="Arial" pitchFamily="34" charset="0"/>
                <a:cs typeface="Arial" pitchFamily="34" charset="0"/>
              </a:rPr>
              <a:t> </a:t>
            </a:r>
            <a:r>
              <a:rPr lang="en-US" sz="3200" b="1" dirty="0" err="1">
                <a:latin typeface="Arial" pitchFamily="34" charset="0"/>
                <a:cs typeface="Arial" pitchFamily="34" charset="0"/>
              </a:rPr>
              <a:t>mengamati</a:t>
            </a:r>
            <a:r>
              <a:rPr lang="en-US" sz="3200" b="1" dirty="0">
                <a:latin typeface="Arial" pitchFamily="34" charset="0"/>
                <a:cs typeface="Arial" pitchFamily="34" charset="0"/>
              </a:rPr>
              <a:t> </a:t>
            </a:r>
            <a:r>
              <a:rPr lang="en-US" sz="3200" b="1" dirty="0" err="1">
                <a:latin typeface="Arial" pitchFamily="34" charset="0"/>
                <a:cs typeface="Arial" pitchFamily="34" charset="0"/>
              </a:rPr>
              <a:t>pengertian</a:t>
            </a:r>
            <a:r>
              <a:rPr lang="en-US" sz="3200" b="1" dirty="0">
                <a:latin typeface="Arial" pitchFamily="34" charset="0"/>
                <a:cs typeface="Arial" pitchFamily="34" charset="0"/>
              </a:rPr>
              <a:t> </a:t>
            </a:r>
            <a:r>
              <a:rPr lang="en-US" sz="3200" b="1" dirty="0" err="1">
                <a:latin typeface="Arial" pitchFamily="34" charset="0"/>
                <a:cs typeface="Arial" pitchFamily="34" charset="0"/>
              </a:rPr>
              <a:t>ayat-ayat</a:t>
            </a:r>
            <a:r>
              <a:rPr lang="en-US" sz="3200" b="1" dirty="0">
                <a:latin typeface="Arial" pitchFamily="34" charset="0"/>
                <a:cs typeface="Arial" pitchFamily="34" charset="0"/>
              </a:rPr>
              <a:t> al-Quran</a:t>
            </a:r>
            <a:endParaRPr lang="en-MY" sz="3200" b="1" dirty="0">
              <a:effectLst>
                <a:glow rad="101600">
                  <a:schemeClr val="tx1">
                    <a:alpha val="60000"/>
                  </a:schemeClr>
                </a:glow>
                <a:outerShdw blurRad="38100" dist="38100" dir="2700000" algn="tl">
                  <a:srgbClr val="000000">
                    <a:alpha val="43137"/>
                  </a:srgbClr>
                </a:outerShdw>
              </a:effectLst>
              <a:latin typeface="Arial" pitchFamily="34" charset="0"/>
              <a:cs typeface="Arial" pitchFamily="34" charset="0"/>
            </a:endParaRPr>
          </a:p>
        </p:txBody>
      </p:sp>
      <p:sp>
        <p:nvSpPr>
          <p:cNvPr id="8" name="Bent-Up Arrow 7"/>
          <p:cNvSpPr/>
          <p:nvPr/>
        </p:nvSpPr>
        <p:spPr>
          <a:xfrm rot="5400000">
            <a:off x="-71209" y="1171196"/>
            <a:ext cx="1333143" cy="685800"/>
          </a:xfrm>
          <a:prstGeom prst="bentUpArrow">
            <a:avLst/>
          </a:prstGeom>
          <a:ln>
            <a:solidFill>
              <a:schemeClr val="tx1"/>
            </a:solidFill>
          </a:ln>
          <a:effectLst>
            <a:glow rad="101600">
              <a:schemeClr val="tx1">
                <a:alpha val="6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MY"/>
          </a:p>
        </p:txBody>
      </p:sp>
      <p:sp>
        <p:nvSpPr>
          <p:cNvPr id="9" name="Bent-Up Arrow 8"/>
          <p:cNvSpPr/>
          <p:nvPr/>
        </p:nvSpPr>
        <p:spPr>
          <a:xfrm rot="5400000">
            <a:off x="-1085870" y="2185858"/>
            <a:ext cx="3362466" cy="685800"/>
          </a:xfrm>
          <a:prstGeom prst="bentUpArrow">
            <a:avLst/>
          </a:prstGeom>
          <a:ln>
            <a:solidFill>
              <a:schemeClr val="tx1"/>
            </a:solidFill>
          </a:ln>
          <a:effectLst>
            <a:glow rad="101600">
              <a:schemeClr val="tx1">
                <a:alpha val="6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MY"/>
          </a:p>
        </p:txBody>
      </p:sp>
      <p:sp>
        <p:nvSpPr>
          <p:cNvPr id="10" name="Bent-Up Arrow 9"/>
          <p:cNvSpPr/>
          <p:nvPr/>
        </p:nvSpPr>
        <p:spPr>
          <a:xfrm rot="5400000">
            <a:off x="-1240968" y="4179254"/>
            <a:ext cx="3757296" cy="685800"/>
          </a:xfrm>
          <a:prstGeom prst="bentUpArrow">
            <a:avLst/>
          </a:prstGeom>
          <a:ln>
            <a:solidFill>
              <a:schemeClr val="tx1"/>
            </a:solidFill>
          </a:ln>
          <a:effectLst>
            <a:glow rad="101600">
              <a:schemeClr val="tx1">
                <a:alpha val="6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MY"/>
          </a:p>
        </p:txBody>
      </p:sp>
    </p:spTree>
    <p:extLst>
      <p:ext uri="{BB962C8B-B14F-4D97-AF65-F5344CB8AC3E}">
        <p14:creationId xmlns:p14="http://schemas.microsoft.com/office/powerpoint/2010/main" val="33332509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3" name="Rectangle 2"/>
          <p:cNvSpPr/>
          <p:nvPr/>
        </p:nvSpPr>
        <p:spPr>
          <a:xfrm>
            <a:off x="381000" y="91655"/>
            <a:ext cx="8229600" cy="553998"/>
          </a:xfrm>
          <a:prstGeom prst="rect">
            <a:avLst/>
          </a:prstGeom>
        </p:spPr>
        <p:txBody>
          <a:bodyPr wrap="square">
            <a:spAutoFit/>
          </a:bodyPr>
          <a:lstStyle/>
          <a:p>
            <a:pPr algn="ctr" fontAlgn="auto">
              <a:spcBef>
                <a:spcPts val="0"/>
              </a:spcBef>
              <a:spcAft>
                <a:spcPts val="0"/>
              </a:spcAft>
              <a:defRPr/>
            </a:pPr>
            <a:r>
              <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Hadith </a:t>
            </a:r>
            <a:r>
              <a:rPr lang="en-US" sz="3000"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riwayat</a:t>
            </a:r>
            <a:r>
              <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Ibn</a:t>
            </a:r>
            <a:r>
              <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Hibban</a:t>
            </a:r>
            <a:r>
              <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a:t>
            </a:r>
          </a:p>
        </p:txBody>
      </p:sp>
      <p:sp>
        <p:nvSpPr>
          <p:cNvPr id="4" name="Rectangle 3"/>
          <p:cNvSpPr/>
          <p:nvPr/>
        </p:nvSpPr>
        <p:spPr>
          <a:xfrm>
            <a:off x="152400" y="4133671"/>
            <a:ext cx="8686800" cy="2554545"/>
          </a:xfrm>
          <a:prstGeom prst="rect">
            <a:avLst/>
          </a:prstGeom>
        </p:spPr>
        <p:txBody>
          <a:bodyPr wrap="square">
            <a:spAutoFit/>
          </a:bodyPr>
          <a:lstStyle/>
          <a:p>
            <a:pPr algn="ctr" fontAlgn="auto">
              <a:spcBef>
                <a:spcPts val="0"/>
              </a:spcBef>
              <a:spcAft>
                <a:spcPts val="0"/>
              </a:spcAft>
              <a:defRPr/>
            </a:pP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a:t>
            </a:r>
            <a:r>
              <a:rPr lang="en-US" sz="4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Sesungguhnya</a:t>
            </a: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4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manusia</a:t>
            </a: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4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itu</a:t>
            </a: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4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ada</a:t>
            </a: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4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dua</a:t>
            </a: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4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kumpulan</a:t>
            </a: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yang </a:t>
            </a:r>
            <a:r>
              <a:rPr lang="en-US" sz="4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taat</a:t>
            </a: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4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bertaqwa</a:t>
            </a: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4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mulia</a:t>
            </a: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di </a:t>
            </a:r>
            <a:r>
              <a:rPr lang="en-US" sz="4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sisi</a:t>
            </a: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Allah </a:t>
            </a:r>
            <a:r>
              <a:rPr lang="en-US" sz="4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dan</a:t>
            </a: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yang </a:t>
            </a:r>
            <a:r>
              <a:rPr lang="en-US" sz="4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jahat</a:t>
            </a: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4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celaka</a:t>
            </a: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4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hina</a:t>
            </a: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di </a:t>
            </a:r>
            <a:r>
              <a:rPr lang="en-US" sz="4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sisi</a:t>
            </a: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Allah.” </a:t>
            </a:r>
          </a:p>
        </p:txBody>
      </p:sp>
      <p:sp>
        <p:nvSpPr>
          <p:cNvPr id="6" name="Rectangle 5"/>
          <p:cNvSpPr/>
          <p:nvPr/>
        </p:nvSpPr>
        <p:spPr>
          <a:xfrm>
            <a:off x="685800" y="1320642"/>
            <a:ext cx="8153400" cy="2123658"/>
          </a:xfrm>
          <a:prstGeom prst="rect">
            <a:avLst/>
          </a:prstGeom>
          <a:solidFill>
            <a:schemeClr val="bg1">
              <a:alpha val="31000"/>
            </a:schemeClr>
          </a:solidFill>
        </p:spPr>
        <p:txBody>
          <a:bodyPr wrap="square">
            <a:spAutoFit/>
          </a:bodyPr>
          <a:lstStyle/>
          <a:p>
            <a:pPr algn="ctr" rtl="1"/>
            <a:r>
              <a:rPr lang="ar-SA" sz="6600" b="1" dirty="0">
                <a:ln w="12700">
                  <a:solidFill>
                    <a:schemeClr val="tx1"/>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إنما النَّاسُ رَجُلانِ بَرٌّ تَقِيُّ كَرِيمٌ عَلَى اللَّهِ ، وَفَاجِرٌ شَقِيٌّ هَيِّنٌ عَلَى اللَّهِ</a:t>
            </a:r>
            <a:endParaRPr lang="ms-MY" sz="6600" b="1" dirty="0">
              <a:ln w="12700">
                <a:solidFill>
                  <a:schemeClr val="tx1"/>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endParaRPr>
          </a:p>
        </p:txBody>
      </p:sp>
    </p:spTree>
    <p:extLst>
      <p:ext uri="{BB962C8B-B14F-4D97-AF65-F5344CB8AC3E}">
        <p14:creationId xmlns:p14="http://schemas.microsoft.com/office/powerpoint/2010/main" val="13041491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3" name="Rectangle 2"/>
          <p:cNvSpPr/>
          <p:nvPr/>
        </p:nvSpPr>
        <p:spPr>
          <a:xfrm>
            <a:off x="381000" y="15920"/>
            <a:ext cx="8229600" cy="1015663"/>
          </a:xfrm>
          <a:prstGeom prst="rect">
            <a:avLst/>
          </a:prstGeom>
        </p:spPr>
        <p:txBody>
          <a:bodyPr wrap="square">
            <a:spAutoFit/>
          </a:bodyPr>
          <a:lstStyle/>
          <a:p>
            <a:pPr algn="ctr" fontAlgn="auto">
              <a:spcBef>
                <a:spcPts val="0"/>
              </a:spcBef>
              <a:spcAft>
                <a:spcPts val="0"/>
              </a:spcAft>
              <a:defRPr/>
            </a:pPr>
            <a:r>
              <a:rPr lang="en-US" sz="3000"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Firman</a:t>
            </a:r>
            <a:r>
              <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Allah </a:t>
            </a:r>
            <a:r>
              <a:rPr lang="en-US" sz="3000"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Taala</a:t>
            </a:r>
            <a:r>
              <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dalam</a:t>
            </a:r>
            <a:r>
              <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p>
          <a:p>
            <a:pPr algn="ctr" fontAlgn="auto">
              <a:spcBef>
                <a:spcPts val="0"/>
              </a:spcBef>
              <a:spcAft>
                <a:spcPts val="0"/>
              </a:spcAft>
              <a:defRPr/>
            </a:pPr>
            <a:r>
              <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Surah al </a:t>
            </a:r>
            <a:r>
              <a:rPr lang="en-US" sz="3000"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Hujurat</a:t>
            </a:r>
            <a:r>
              <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Ayat</a:t>
            </a:r>
            <a:r>
              <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13</a:t>
            </a:r>
          </a:p>
        </p:txBody>
      </p:sp>
      <p:sp>
        <p:nvSpPr>
          <p:cNvPr id="4" name="Rectangle 3"/>
          <p:cNvSpPr/>
          <p:nvPr/>
        </p:nvSpPr>
        <p:spPr>
          <a:xfrm>
            <a:off x="0" y="3480163"/>
            <a:ext cx="9144000" cy="2893100"/>
          </a:xfrm>
          <a:prstGeom prst="rect">
            <a:avLst/>
          </a:prstGeom>
        </p:spPr>
        <p:txBody>
          <a:bodyPr wrap="square">
            <a:spAutoFit/>
          </a:bodyPr>
          <a:lstStyle/>
          <a:p>
            <a:pPr algn="ctr" fontAlgn="auto">
              <a:spcBef>
                <a:spcPts val="0"/>
              </a:spcBef>
              <a:spcAft>
                <a:spcPts val="0"/>
              </a:spcAft>
              <a:defRPr/>
            </a:pPr>
            <a:r>
              <a:rPr lang="en-US" sz="2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Wahai</a:t>
            </a:r>
            <a:r>
              <a:rPr lang="en-US" sz="2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2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umat</a:t>
            </a:r>
            <a:r>
              <a:rPr lang="en-US" sz="2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2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manusia</a:t>
            </a:r>
            <a:r>
              <a:rPr lang="en-US" sz="2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2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Sesungguhnya</a:t>
            </a:r>
            <a:r>
              <a:rPr lang="en-US" sz="2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Kami </a:t>
            </a:r>
            <a:r>
              <a:rPr lang="en-US" sz="2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telah</a:t>
            </a:r>
            <a:r>
              <a:rPr lang="en-US" sz="2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2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menciptakan</a:t>
            </a:r>
            <a:r>
              <a:rPr lang="en-US" sz="2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2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kamu</a:t>
            </a:r>
            <a:r>
              <a:rPr lang="en-US" sz="2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2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dari</a:t>
            </a:r>
            <a:r>
              <a:rPr lang="en-US" sz="2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2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lelaki</a:t>
            </a:r>
            <a:r>
              <a:rPr lang="en-US" sz="2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2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dan</a:t>
            </a:r>
            <a:r>
              <a:rPr lang="en-US" sz="2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2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perempuan</a:t>
            </a:r>
            <a:r>
              <a:rPr lang="en-US" sz="2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2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dan</a:t>
            </a:r>
            <a:r>
              <a:rPr lang="en-US" sz="2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Kami </a:t>
            </a:r>
            <a:r>
              <a:rPr lang="en-US" sz="2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telah</a:t>
            </a:r>
            <a:r>
              <a:rPr lang="en-US" sz="2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2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menjadikan</a:t>
            </a:r>
            <a:r>
              <a:rPr lang="en-US" sz="2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2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kamu</a:t>
            </a:r>
            <a:r>
              <a:rPr lang="en-US" sz="2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2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berbagai</a:t>
            </a:r>
            <a:r>
              <a:rPr lang="en-US" sz="2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2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bangsa</a:t>
            </a:r>
            <a:r>
              <a:rPr lang="en-US" sz="2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2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dan</a:t>
            </a:r>
            <a:r>
              <a:rPr lang="en-US" sz="2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2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suku</a:t>
            </a:r>
            <a:r>
              <a:rPr lang="en-US" sz="2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2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puak</a:t>
            </a:r>
            <a:r>
              <a:rPr lang="en-US" sz="2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2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supaya</a:t>
            </a:r>
            <a:r>
              <a:rPr lang="en-US" sz="2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2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kamu</a:t>
            </a:r>
            <a:r>
              <a:rPr lang="en-US" sz="2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2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saling</a:t>
            </a:r>
            <a:r>
              <a:rPr lang="en-US" sz="2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2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berkenalan</a:t>
            </a:r>
            <a:r>
              <a:rPr lang="en-US" sz="2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2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Sesungguhnya</a:t>
            </a:r>
            <a:r>
              <a:rPr lang="en-US" sz="2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2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semulia-mulia</a:t>
            </a:r>
            <a:r>
              <a:rPr lang="en-US" sz="2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2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kamu</a:t>
            </a:r>
            <a:r>
              <a:rPr lang="en-US" sz="2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di </a:t>
            </a:r>
            <a:r>
              <a:rPr lang="en-US" sz="2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sisi</a:t>
            </a:r>
            <a:r>
              <a:rPr lang="en-US" sz="2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Allah </a:t>
            </a:r>
            <a:r>
              <a:rPr lang="en-US" sz="2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ialah</a:t>
            </a:r>
            <a:r>
              <a:rPr lang="en-US" sz="2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orang yang paling </a:t>
            </a:r>
            <a:r>
              <a:rPr lang="en-US" sz="2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takwa</a:t>
            </a:r>
            <a:r>
              <a:rPr lang="en-US" sz="2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di </a:t>
            </a:r>
            <a:r>
              <a:rPr lang="en-US" sz="2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antaramu</a:t>
            </a:r>
            <a:r>
              <a:rPr lang="en-US" sz="2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2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Sesungguhnya</a:t>
            </a:r>
            <a:r>
              <a:rPr lang="en-US" sz="2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Allah </a:t>
            </a:r>
            <a:r>
              <a:rPr lang="en-US" sz="2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Maha</a:t>
            </a:r>
            <a:r>
              <a:rPr lang="en-US" sz="2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2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Mengetahui</a:t>
            </a:r>
            <a:r>
              <a:rPr lang="en-US" sz="2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2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lagi</a:t>
            </a:r>
            <a:r>
              <a:rPr lang="en-US" sz="2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2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Maha</a:t>
            </a:r>
            <a:r>
              <a:rPr lang="en-US" sz="2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2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Mendalam</a:t>
            </a:r>
            <a:r>
              <a:rPr lang="en-US" sz="2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2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Pengetahuan-Nya</a:t>
            </a:r>
            <a:endParaRPr lang="en-US" sz="2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endParaRPr>
          </a:p>
        </p:txBody>
      </p:sp>
      <p:sp>
        <p:nvSpPr>
          <p:cNvPr id="6" name="Rectangle 5"/>
          <p:cNvSpPr/>
          <p:nvPr/>
        </p:nvSpPr>
        <p:spPr>
          <a:xfrm>
            <a:off x="205400" y="1046823"/>
            <a:ext cx="8686800" cy="2585323"/>
          </a:xfrm>
          <a:prstGeom prst="rect">
            <a:avLst/>
          </a:prstGeom>
          <a:solidFill>
            <a:schemeClr val="bg1">
              <a:alpha val="31000"/>
            </a:schemeClr>
          </a:solidFill>
        </p:spPr>
        <p:txBody>
          <a:bodyPr wrap="square">
            <a:spAutoFit/>
          </a:bodyPr>
          <a:lstStyle/>
          <a:p>
            <a:pPr algn="ctr" rtl="1"/>
            <a:r>
              <a:rPr lang="ar-SA" sz="5400" b="1" spc="50" dirty="0">
                <a:ln w="12700" cmpd="sng">
                  <a:solidFill>
                    <a:schemeClr val="tx1"/>
                  </a:solidFill>
                  <a:prstDash val="solid"/>
                </a:ln>
                <a:solidFill>
                  <a:srgbClr val="FFFF00"/>
                </a:solidFill>
                <a:effectLst>
                  <a:glow rad="53100">
                    <a:schemeClr val="accent6">
                      <a:satMod val="180000"/>
                      <a:alpha val="30000"/>
                    </a:schemeClr>
                  </a:glow>
                </a:effectLst>
                <a:latin typeface="Traditional Arabic" pitchFamily="18" charset="-78"/>
                <a:cs typeface="Traditional Arabic" pitchFamily="18" charset="-78"/>
              </a:rPr>
              <a:t>يَا أَيُّهَا النَّاسُ إِنَّا خَلَقْنَاكُمْ مِنْ ذَكَرٍ وَأُنْثَىٰ وَجَعَلْنَاكُمْ شُعُوبًا وَقَبَائِلَ لِتَعَارَفُوا ۚ إِنَّ أَكْرَمَكُمْ عِنْدَ اللَّهِ أَتْقَاكُمْ ۚ إِنَّ اللَّهَ عَلِيمٌ خَبِيرٌ</a:t>
            </a:r>
            <a:endParaRPr lang="ms-MY" sz="5400" b="1" spc="50" dirty="0">
              <a:ln w="12700" cmpd="sng">
                <a:solidFill>
                  <a:schemeClr val="tx1"/>
                </a:solidFill>
                <a:prstDash val="solid"/>
              </a:ln>
              <a:solidFill>
                <a:srgbClr val="FFFF00"/>
              </a:solidFill>
              <a:effectLst>
                <a:glow rad="53100">
                  <a:schemeClr val="accent6">
                    <a:satMod val="180000"/>
                    <a:alpha val="30000"/>
                  </a:schemeClr>
                </a:glow>
              </a:effectLst>
              <a:latin typeface="Traditional Arabic" pitchFamily="18" charset="-78"/>
              <a:cs typeface="Traditional Arabic" pitchFamily="18" charset="-78"/>
            </a:endParaRPr>
          </a:p>
        </p:txBody>
      </p:sp>
    </p:spTree>
    <p:extLst>
      <p:ext uri="{BB962C8B-B14F-4D97-AF65-F5344CB8AC3E}">
        <p14:creationId xmlns:p14="http://schemas.microsoft.com/office/powerpoint/2010/main" val="36028391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3" name="Rectangle 2"/>
          <p:cNvSpPr/>
          <p:nvPr/>
        </p:nvSpPr>
        <p:spPr>
          <a:xfrm>
            <a:off x="395536" y="1578272"/>
            <a:ext cx="8388424" cy="4708981"/>
          </a:xfrm>
          <a:prstGeom prst="rect">
            <a:avLst/>
          </a:prstGeom>
          <a:solidFill>
            <a:schemeClr val="bg1">
              <a:alpha val="37000"/>
            </a:schemeClr>
          </a:solidFill>
        </p:spPr>
        <p:txBody>
          <a:bodyPr wrap="square">
            <a:spAutoFit/>
          </a:bodyPr>
          <a:lstStyle/>
          <a:p>
            <a:pPr algn="ctr" rtl="1"/>
            <a:r>
              <a:rPr lang="ar-SA" sz="50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بَ</a:t>
            </a:r>
            <a:r>
              <a:rPr lang="ar-EG" sz="50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ارَكَ اللهُ ِلىْ وَلَكُمْ بِالْقُرْءَانِ الْعَظِيْمِ، وَنَفَعَنِى وَإِيَّاكُمْ بِمَا فِيْهِ مِنَ الأَيَاتِ وَالذِّكْرِ الْحَكِيْمِ، وَتَقَبَّلَ مِنِّي وَمِنْكُمْ تِلاوَتَهُ إِنَّهُ هُوَ السَّمِيعُ الْعَلِيْمُ. أَقُوْلُ قَوْلِيْ هَذَا وَأَسْتَغْفِرُ اللهَ الْعَظِيْمَ لِيْ وَلَكُمْ، وَلِسَائِرِ الْمُسْلِمِيْنَ وَالْمُسْلِمَاتِ، وَالْمُؤْمِنِيْنَ وَالْمُؤْمِنَاتِ فَاسْتَغْفِرُوْهُ، إِنَّهُ هُوَ الْغَفُوْرُ الرَّحِيْمُ. </a:t>
            </a:r>
            <a:endParaRPr lang="ms-MY" sz="5000"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endParaRPr>
          </a:p>
        </p:txBody>
      </p:sp>
    </p:spTree>
    <p:extLst>
      <p:ext uri="{BB962C8B-B14F-4D97-AF65-F5344CB8AC3E}">
        <p14:creationId xmlns:p14="http://schemas.microsoft.com/office/powerpoint/2010/main" val="3602839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
            <a:ext cx="9178311" cy="6827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1"/>
            <a:ext cx="789572" cy="838201"/>
          </a:xfrm>
          <a:prstGeom prst="rect">
            <a:avLst/>
          </a:prstGeom>
          <a:noFill/>
          <a:ln>
            <a:noFill/>
          </a:ln>
          <a:effectLst/>
          <a:extLst>
            <a:ext uri="{909E8E84-426E-40DD-AFC4-6F175D3DCCD1}">
              <a14:hiddenFill xmlns:a14="http://schemas.microsoft.com/office/drawing/2010/main">
                <a:gradFill rotWithShape="1">
                  <a:gsLst>
                    <a:gs pos="0">
                      <a:schemeClr val="bg2">
                        <a:gamma/>
                        <a:tint val="26667"/>
                        <a:invGamma/>
                      </a:schemeClr>
                    </a:gs>
                    <a:gs pos="100000">
                      <a:schemeClr val="bg2">
                        <a:alpha val="14999"/>
                      </a:schemeClr>
                    </a:gs>
                  </a:gsLst>
                  <a:lin ang="5400000" scaled="1"/>
                </a:gra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533400" y="823866"/>
            <a:ext cx="8250560" cy="707886"/>
          </a:xfrm>
          <a:prstGeom prst="rect">
            <a:avLst/>
          </a:prstGeom>
          <a:noFill/>
        </p:spPr>
        <p:txBody>
          <a:bodyPr wrap="square" lIns="91440" tIns="45720" rIns="91440" bIns="45720">
            <a:spAutoFit/>
          </a:bodyPr>
          <a:lstStyle/>
          <a:p>
            <a:pPr algn="ctr"/>
            <a:r>
              <a:rPr lang="en-US" sz="40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Bernard MT Condensed" pitchFamily="18" charset="0"/>
              </a:rPr>
              <a:t>JABATAN HAL EHWAL AGAMA TERENGGANU</a:t>
            </a:r>
          </a:p>
        </p:txBody>
      </p:sp>
      <p:sp>
        <p:nvSpPr>
          <p:cNvPr id="7" name="Rectangle 5"/>
          <p:cNvSpPr txBox="1">
            <a:spLocks noChangeArrowheads="1"/>
          </p:cNvSpPr>
          <p:nvPr/>
        </p:nvSpPr>
        <p:spPr>
          <a:xfrm>
            <a:off x="2286000" y="1470197"/>
            <a:ext cx="4343400" cy="720080"/>
          </a:xfrm>
          <a:prstGeom prst="rect">
            <a:avLst/>
          </a:prstGeo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cs typeface="Arial" pitchFamily="34" charset="0"/>
              </a:rPr>
              <a:t>KHUTBAH MULTIMEDIA</a:t>
            </a:r>
          </a:p>
          <a:p>
            <a:pPr marL="0" indent="0" algn="ctr">
              <a:buNone/>
            </a:pPr>
            <a:r>
              <a:rPr lang="ms-MY"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cs typeface="Arial" pitchFamily="34" charset="0"/>
              </a:rPr>
              <a:t>Siri: 16/2021</a:t>
            </a:r>
            <a:endPar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cs typeface="Arial" pitchFamily="34" charset="0"/>
            </a:endParaRPr>
          </a:p>
        </p:txBody>
      </p:sp>
      <p:sp>
        <p:nvSpPr>
          <p:cNvPr id="8" name="Rectangle 7"/>
          <p:cNvSpPr/>
          <p:nvPr/>
        </p:nvSpPr>
        <p:spPr>
          <a:xfrm>
            <a:off x="-17813" y="2190277"/>
            <a:ext cx="9144000" cy="3785652"/>
          </a:xfrm>
          <a:prstGeom prst="rect">
            <a:avLst/>
          </a:prstGeom>
          <a:noFill/>
        </p:spPr>
        <p:txBody>
          <a:bodyPr wrap="square">
            <a:spAutoFit/>
          </a:bodyPr>
          <a:lstStyle/>
          <a:p>
            <a:pPr algn="ctr" rtl="1" fontAlgn="auto">
              <a:spcBef>
                <a:spcPts val="0"/>
              </a:spcBef>
              <a:spcAft>
                <a:spcPts val="0"/>
              </a:spcAft>
              <a:defRPr/>
            </a:pPr>
            <a:r>
              <a:rPr lang="en-US" sz="8000" b="1" dirty="0">
                <a:ln w="3175" cmpd="sng">
                  <a:solidFill>
                    <a:schemeClr val="tx1"/>
                  </a:solidFill>
                  <a:prstDash val="solid"/>
                </a:ln>
                <a:solidFill>
                  <a:srgbClr val="FFFF00"/>
                </a:solidFill>
                <a:effectLst>
                  <a:glow rad="63500">
                    <a:schemeClr val="tx1">
                      <a:alpha val="40000"/>
                    </a:schemeClr>
                  </a:glow>
                  <a:outerShdw blurRad="38100" dist="38100" dir="2700000" algn="tl">
                    <a:srgbClr val="000000">
                      <a:alpha val="43137"/>
                    </a:srgbClr>
                  </a:outerShdw>
                </a:effectLst>
                <a:latin typeface="Stencil" pitchFamily="82" charset="0"/>
                <a:cs typeface="Traditional Arabic" pitchFamily="2" charset="-78"/>
              </a:rPr>
              <a:t>PEMBURUAN TAKWA DALAM RAMADHAN</a:t>
            </a:r>
          </a:p>
        </p:txBody>
      </p:sp>
      <p:sp>
        <p:nvSpPr>
          <p:cNvPr id="9" name="Rectangle 8"/>
          <p:cNvSpPr/>
          <p:nvPr/>
        </p:nvSpPr>
        <p:spPr>
          <a:xfrm>
            <a:off x="782960" y="5715000"/>
            <a:ext cx="7632847" cy="830997"/>
          </a:xfrm>
          <a:prstGeom prst="rect">
            <a:avLst/>
          </a:prstGeom>
        </p:spPr>
        <p:txBody>
          <a:bodyPr wrap="square">
            <a:spAutoFit/>
          </a:bodyPr>
          <a:lstStyle/>
          <a:p>
            <a:pPr algn="ctr" fontAlgn="auto">
              <a:spcBef>
                <a:spcPts val="0"/>
              </a:spcBef>
              <a:spcAft>
                <a:spcPts val="0"/>
              </a:spcAft>
              <a:defRPr/>
            </a:pPr>
            <a:r>
              <a:rPr lang="en-US" sz="2400" b="1" dirty="0">
                <a:ln>
                  <a:solidFill>
                    <a:sysClr val="windowText" lastClr="000000"/>
                  </a:solidFill>
                </a:ln>
                <a:solidFill>
                  <a:srgbClr val="FF0000"/>
                </a:solidFill>
                <a:effectLst>
                  <a:glow rad="101600">
                    <a:schemeClr val="tx1">
                      <a:alpha val="60000"/>
                    </a:schemeClr>
                  </a:glow>
                  <a:outerShdw blurRad="38100" dist="38100" dir="2700000" algn="tl">
                    <a:srgbClr val="000000">
                      <a:alpha val="43137"/>
                    </a:srgbClr>
                  </a:outerShdw>
                </a:effectLst>
                <a:latin typeface="Berlin Sans FB Demi" pitchFamily="34" charset="0"/>
              </a:rPr>
              <a:t>4 </a:t>
            </a:r>
            <a:r>
              <a:rPr lang="en-US" sz="2400" b="1" dirty="0" err="1">
                <a:ln>
                  <a:solidFill>
                    <a:sysClr val="windowText" lastClr="000000"/>
                  </a:solidFill>
                </a:ln>
                <a:solidFill>
                  <a:srgbClr val="FF0000"/>
                </a:solidFill>
                <a:effectLst>
                  <a:glow rad="101600">
                    <a:schemeClr val="tx1">
                      <a:alpha val="60000"/>
                    </a:schemeClr>
                  </a:glow>
                  <a:outerShdw blurRad="38100" dist="38100" dir="2700000" algn="tl">
                    <a:srgbClr val="000000">
                      <a:alpha val="43137"/>
                    </a:srgbClr>
                  </a:outerShdw>
                </a:effectLst>
                <a:latin typeface="Berlin Sans FB Demi" pitchFamily="34" charset="0"/>
              </a:rPr>
              <a:t>Ramadhan</a:t>
            </a:r>
            <a:r>
              <a:rPr lang="en-US" sz="2400" b="1" dirty="0">
                <a:ln>
                  <a:solidFill>
                    <a:sysClr val="windowText" lastClr="000000"/>
                  </a:solidFill>
                </a:ln>
                <a:solidFill>
                  <a:srgbClr val="FF0000"/>
                </a:solidFill>
                <a:effectLst>
                  <a:glow rad="101600">
                    <a:schemeClr val="tx1">
                      <a:alpha val="60000"/>
                    </a:schemeClr>
                  </a:glow>
                  <a:outerShdw blurRad="38100" dist="38100" dir="2700000" algn="tl">
                    <a:srgbClr val="000000">
                      <a:alpha val="43137"/>
                    </a:srgbClr>
                  </a:outerShdw>
                </a:effectLst>
                <a:latin typeface="Berlin Sans FB Demi" pitchFamily="34" charset="0"/>
              </a:rPr>
              <a:t> 1442H </a:t>
            </a:r>
            <a:r>
              <a:rPr lang="en-US" sz="2400" b="1" i="1" dirty="0" err="1">
                <a:ln>
                  <a:solidFill>
                    <a:sysClr val="windowText" lastClr="000000"/>
                  </a:solidFill>
                </a:ln>
                <a:solidFill>
                  <a:srgbClr val="FF0000"/>
                </a:solidFill>
                <a:effectLst>
                  <a:glow rad="101600">
                    <a:schemeClr val="tx1">
                      <a:alpha val="60000"/>
                    </a:schemeClr>
                  </a:glow>
                  <a:outerShdw blurRad="38100" dist="38100" dir="2700000" algn="tl">
                    <a:srgbClr val="000000">
                      <a:alpha val="43137"/>
                    </a:srgbClr>
                  </a:outerShdw>
                </a:effectLst>
                <a:latin typeface="Berlin Sans FB Demi" pitchFamily="34" charset="0"/>
              </a:rPr>
              <a:t>bersamaan</a:t>
            </a:r>
            <a:r>
              <a:rPr lang="en-US" sz="2400" b="1" dirty="0">
                <a:ln>
                  <a:solidFill>
                    <a:sysClr val="windowText" lastClr="000000"/>
                  </a:solidFill>
                </a:ln>
                <a:solidFill>
                  <a:srgbClr val="FF0000"/>
                </a:solidFill>
                <a:effectLst>
                  <a:glow rad="101600">
                    <a:schemeClr val="tx1">
                      <a:alpha val="60000"/>
                    </a:schemeClr>
                  </a:glow>
                  <a:outerShdw blurRad="38100" dist="38100" dir="2700000" algn="tl">
                    <a:srgbClr val="000000">
                      <a:alpha val="43137"/>
                    </a:srgbClr>
                  </a:outerShdw>
                </a:effectLst>
                <a:latin typeface="Berlin Sans FB Demi" pitchFamily="34" charset="0"/>
              </a:rPr>
              <a:t>  16 April 2021M</a:t>
            </a:r>
          </a:p>
          <a:p>
            <a:pPr algn="ctr" fontAlgn="auto">
              <a:spcBef>
                <a:spcPts val="0"/>
              </a:spcBef>
              <a:spcAft>
                <a:spcPts val="0"/>
              </a:spcAft>
              <a:defRPr/>
            </a:pPr>
            <a:r>
              <a:rPr lang="en-US" sz="2400" b="1" dirty="0">
                <a:ln>
                  <a:solidFill>
                    <a:sysClr val="windowText" lastClr="000000"/>
                  </a:solidFill>
                </a:ln>
                <a:solidFill>
                  <a:srgbClr val="FF0000"/>
                </a:solidFill>
                <a:effectLst>
                  <a:glow rad="101600">
                    <a:schemeClr val="tx1">
                      <a:alpha val="60000"/>
                    </a:schemeClr>
                  </a:glow>
                  <a:outerShdw blurRad="38100" dist="38100" dir="2700000" algn="tl">
                    <a:srgbClr val="000000">
                      <a:alpha val="43137"/>
                    </a:srgbClr>
                  </a:outerShdw>
                </a:effectLst>
                <a:latin typeface="Bahnschrift Condensed" pitchFamily="34" charset="0"/>
              </a:rPr>
              <a:t>http://e-khutbah.terengganu.gov.my</a:t>
            </a:r>
          </a:p>
        </p:txBody>
      </p:sp>
    </p:spTree>
    <p:extLst>
      <p:ext uri="{BB962C8B-B14F-4D97-AF65-F5344CB8AC3E}">
        <p14:creationId xmlns:p14="http://schemas.microsoft.com/office/powerpoint/2010/main" val="37292130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9000" r="-9000"/>
          </a:stretch>
        </a:blipFill>
        <a:effectLst/>
      </p:bgPr>
    </p:bg>
    <p:spTree>
      <p:nvGrpSpPr>
        <p:cNvPr id="1" name=""/>
        <p:cNvGrpSpPr/>
        <p:nvPr/>
      </p:nvGrpSpPr>
      <p:grpSpPr>
        <a:xfrm>
          <a:off x="0" y="0"/>
          <a:ext cx="0" cy="0"/>
          <a:chOff x="0" y="0"/>
          <a:chExt cx="0" cy="0"/>
        </a:xfrm>
      </p:grpSpPr>
      <p:sp>
        <p:nvSpPr>
          <p:cNvPr id="4" name="Rectangle 3"/>
          <p:cNvSpPr/>
          <p:nvPr/>
        </p:nvSpPr>
        <p:spPr>
          <a:xfrm>
            <a:off x="0" y="1714488"/>
            <a:ext cx="9144000" cy="4524315"/>
          </a:xfrm>
          <a:prstGeom prst="rect">
            <a:avLst/>
          </a:prstGeom>
          <a:noFill/>
        </p:spPr>
        <p:txBody>
          <a:bodyPr wrap="square">
            <a:spAutoFit/>
          </a:bodyPr>
          <a:lstStyle/>
          <a:p>
            <a:pPr algn="ctr">
              <a:defRPr/>
            </a:pP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Aamiin</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Ya</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Rabbal</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Aalamin</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a:t>
            </a:r>
          </a:p>
          <a:p>
            <a:pPr algn="ctr">
              <a:defRPr/>
            </a:pP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Tuhan</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Yang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Memperkenankan</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Doa</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Orang-orang</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Yang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Taat</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Berilah</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Taufik</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Kepada</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Kami</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Di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Dalam</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Mentaatimu</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Ampunilah</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Kepada</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Mereka</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Yang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Memohon</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Keampunan</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a:t>
            </a:r>
          </a:p>
          <a:p>
            <a:pPr algn="ctr">
              <a:defRPr/>
            </a:pP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Aamiin</a:t>
            </a:r>
            <a:endPar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endParaRPr>
          </a:p>
        </p:txBody>
      </p:sp>
      <p:sp>
        <p:nvSpPr>
          <p:cNvPr id="5" name="Rectangle 4"/>
          <p:cNvSpPr/>
          <p:nvPr/>
        </p:nvSpPr>
        <p:spPr>
          <a:xfrm>
            <a:off x="0" y="282339"/>
            <a:ext cx="9144000" cy="646331"/>
          </a:xfrm>
          <a:prstGeom prst="rect">
            <a:avLst/>
          </a:prstGeom>
          <a:gradFill flip="none" rotWithShape="1">
            <a:gsLst>
              <a:gs pos="0">
                <a:srgbClr val="FF6600">
                  <a:shade val="30000"/>
                  <a:satMod val="115000"/>
                </a:srgbClr>
              </a:gs>
              <a:gs pos="50000">
                <a:srgbClr val="FF6600">
                  <a:shade val="67500"/>
                  <a:satMod val="115000"/>
                </a:srgbClr>
              </a:gs>
              <a:gs pos="100000">
                <a:srgbClr val="FF6600">
                  <a:shade val="100000"/>
                  <a:satMod val="115000"/>
                </a:srgbClr>
              </a:gs>
            </a:gsLst>
            <a:lin ang="16200000" scaled="1"/>
            <a:tileRect/>
          </a:gradFill>
        </p:spPr>
        <p:txBody>
          <a:bodyPr wrap="square">
            <a:spAutoFit/>
          </a:bodyPr>
          <a:lstStyle/>
          <a:p>
            <a:pPr algn="ctr">
              <a:defRPr/>
            </a:pPr>
            <a:r>
              <a:rPr lang="en-US" sz="3600" dirty="0" err="1">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Doa</a:t>
            </a:r>
            <a:r>
              <a:rPr lang="en-US" sz="3600" dirty="0">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 </a:t>
            </a:r>
            <a:r>
              <a:rPr lang="en-US" sz="3600" dirty="0" err="1">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Antara</a:t>
            </a:r>
            <a:r>
              <a:rPr lang="en-US" sz="3600" dirty="0">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 </a:t>
            </a:r>
            <a:r>
              <a:rPr lang="en-US" sz="3600" dirty="0" err="1">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Dua</a:t>
            </a:r>
            <a:r>
              <a:rPr lang="en-US" sz="3600" dirty="0">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 </a:t>
            </a:r>
            <a:r>
              <a:rPr lang="en-US" sz="3600" dirty="0" err="1">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Khutbah</a:t>
            </a:r>
            <a:endParaRPr lang="en-US" sz="3600" dirty="0">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endParaRPr>
          </a:p>
        </p:txBody>
      </p:sp>
    </p:spTree>
    <p:extLst>
      <p:ext uri="{BB962C8B-B14F-4D97-AF65-F5344CB8AC3E}">
        <p14:creationId xmlns:p14="http://schemas.microsoft.com/office/powerpoint/2010/main" val="70265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20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lum bright="-10000"/>
          </a:blip>
          <a:srcRect r="1207" b="16005"/>
          <a:stretch>
            <a:fillRect/>
          </a:stretch>
        </p:blipFill>
        <p:spPr bwMode="auto">
          <a:xfrm>
            <a:off x="-228600" y="0"/>
            <a:ext cx="9372600" cy="6858000"/>
          </a:xfrm>
          <a:prstGeom prst="rect">
            <a:avLst/>
          </a:prstGeom>
          <a:noFill/>
          <a:ln w="9525" algn="in">
            <a:noFill/>
            <a:miter lim="800000"/>
            <a:headEnd/>
            <a:tailEnd/>
          </a:ln>
          <a:effectLst/>
        </p:spPr>
      </p:pic>
    </p:spTree>
    <p:extLst>
      <p:ext uri="{BB962C8B-B14F-4D97-AF65-F5344CB8AC3E}">
        <p14:creationId xmlns:p14="http://schemas.microsoft.com/office/powerpoint/2010/main" val="1281294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3" name="Rectangle 2"/>
          <p:cNvSpPr/>
          <p:nvPr/>
        </p:nvSpPr>
        <p:spPr>
          <a:xfrm>
            <a:off x="0" y="1940791"/>
            <a:ext cx="9144000" cy="2400657"/>
          </a:xfrm>
          <a:prstGeom prst="rect">
            <a:avLst/>
          </a:prstGeom>
          <a:solidFill>
            <a:schemeClr val="bg2">
              <a:alpha val="27000"/>
            </a:schemeClr>
          </a:solidFill>
        </p:spPr>
        <p:txBody>
          <a:bodyPr wrap="square">
            <a:spAutoFit/>
          </a:bodyPr>
          <a:lstStyle/>
          <a:p>
            <a:pPr algn="ctr" rtl="1" fontAlgn="auto">
              <a:spcBef>
                <a:spcPts val="0"/>
              </a:spcBef>
              <a:spcAft>
                <a:spcPts val="0"/>
              </a:spcAft>
              <a:defRPr/>
            </a:pPr>
            <a:r>
              <a:rPr lang="ar-SA" sz="15000" b="1" dirty="0">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2" charset="-78"/>
                <a:cs typeface="Traditional Arabic" pitchFamily="2" charset="-78"/>
              </a:rPr>
              <a:t>الْحَمْدُ لِلَّه </a:t>
            </a:r>
            <a:endParaRPr lang="en-US" sz="15000" b="1" dirty="0">
              <a:ln w="3175" cmpd="sng">
                <a:solidFill>
                  <a:schemeClr val="tx1"/>
                </a:solidFill>
                <a:prstDash val="solid"/>
              </a:ln>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2" charset="-78"/>
              <a:cs typeface="Traditional Arabic" pitchFamily="2" charset="-78"/>
            </a:endParaRPr>
          </a:p>
        </p:txBody>
      </p:sp>
      <p:sp>
        <p:nvSpPr>
          <p:cNvPr id="4" name="TextBox 3"/>
          <p:cNvSpPr txBox="1"/>
          <p:nvPr/>
        </p:nvSpPr>
        <p:spPr>
          <a:xfrm>
            <a:off x="285720" y="4780521"/>
            <a:ext cx="8286808" cy="1323439"/>
          </a:xfrm>
          <a:prstGeom prst="rect">
            <a:avLst/>
          </a:prstGeom>
          <a:noFill/>
          <a:ln w="57150">
            <a:noFill/>
          </a:ln>
        </p:spPr>
        <p:txBody>
          <a:bodyPr wrap="square">
            <a:spAutoFit/>
          </a:bodyPr>
          <a:lstStyle/>
          <a:p>
            <a:pPr algn="ctr" fontAlgn="auto">
              <a:spcBef>
                <a:spcPts val="0"/>
              </a:spcBef>
              <a:spcAft>
                <a:spcPts val="0"/>
              </a:spcAft>
              <a:defRPr/>
            </a:pPr>
            <a:r>
              <a:rPr lang="en-US" sz="4000" b="1" dirty="0" err="1">
                <a:ln w="28575">
                  <a:solidFill>
                    <a:schemeClr val="tx1"/>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Segala</a:t>
            </a:r>
            <a:r>
              <a:rPr lang="en-US" sz="4000" b="1" dirty="0">
                <a:ln w="28575">
                  <a:solidFill>
                    <a:schemeClr val="tx1"/>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r>
              <a:rPr lang="en-US" sz="4000" b="1" dirty="0" err="1">
                <a:ln w="28575">
                  <a:solidFill>
                    <a:schemeClr val="tx1"/>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puji-pujian</a:t>
            </a:r>
            <a:r>
              <a:rPr lang="en-US" sz="4000" b="1" dirty="0">
                <a:ln w="28575">
                  <a:solidFill>
                    <a:schemeClr val="tx1"/>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r>
              <a:rPr lang="en-US" sz="4000" b="1" dirty="0" err="1">
                <a:ln w="28575">
                  <a:solidFill>
                    <a:schemeClr val="tx1"/>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hanya</a:t>
            </a:r>
            <a:r>
              <a:rPr lang="en-US" sz="4000" b="1" dirty="0">
                <a:ln w="28575">
                  <a:solidFill>
                    <a:schemeClr val="tx1"/>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r>
              <a:rPr lang="en-US" sz="4000" b="1" dirty="0" err="1">
                <a:ln w="28575">
                  <a:solidFill>
                    <a:schemeClr val="tx1"/>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bagi</a:t>
            </a:r>
            <a:r>
              <a:rPr lang="en-US" sz="4000" b="1" dirty="0">
                <a:ln w="28575">
                  <a:solidFill>
                    <a:schemeClr val="tx1"/>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Allah S.W.T.</a:t>
            </a:r>
          </a:p>
        </p:txBody>
      </p:sp>
      <p:sp>
        <p:nvSpPr>
          <p:cNvPr id="5" name="Rectangle 4"/>
          <p:cNvSpPr/>
          <p:nvPr/>
        </p:nvSpPr>
        <p:spPr>
          <a:xfrm>
            <a:off x="804810" y="253425"/>
            <a:ext cx="7500990" cy="584775"/>
          </a:xfrm>
          <a:prstGeom prst="rect">
            <a:avLst/>
          </a:prstGeom>
        </p:spPr>
        <p:txBody>
          <a:bodyPr wrap="square">
            <a:spAutoFit/>
          </a:bodyPr>
          <a:lstStyle/>
          <a:p>
            <a:pPr algn="ctr" fontAlgn="auto">
              <a:spcBef>
                <a:spcPts val="0"/>
              </a:spcBef>
              <a:spcAft>
                <a:spcPts val="0"/>
              </a:spcAft>
              <a:defRPr/>
            </a:pPr>
            <a:r>
              <a:rPr lang="en-US" sz="3200"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Pujian</a:t>
            </a:r>
            <a:r>
              <a:rPr lang="en-US" sz="32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3200"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Kepada</a:t>
            </a:r>
            <a:r>
              <a:rPr lang="en-US" sz="32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Allah S.W.T.</a:t>
            </a:r>
          </a:p>
        </p:txBody>
      </p:sp>
    </p:spTree>
    <p:extLst>
      <p:ext uri="{BB962C8B-B14F-4D97-AF65-F5344CB8AC3E}">
        <p14:creationId xmlns:p14="http://schemas.microsoft.com/office/powerpoint/2010/main" val="36028391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3" name="Rectangle 2"/>
          <p:cNvSpPr/>
          <p:nvPr/>
        </p:nvSpPr>
        <p:spPr>
          <a:xfrm>
            <a:off x="457200" y="1219200"/>
            <a:ext cx="8177242" cy="2862322"/>
          </a:xfrm>
          <a:prstGeom prst="rect">
            <a:avLst/>
          </a:prstGeom>
          <a:solidFill>
            <a:schemeClr val="bg2">
              <a:alpha val="50000"/>
            </a:schemeClr>
          </a:solidFill>
        </p:spPr>
        <p:txBody>
          <a:bodyPr wrap="square">
            <a:spAutoFit/>
          </a:bodyPr>
          <a:lstStyle/>
          <a:p>
            <a:pPr algn="ctr" rtl="1"/>
            <a:r>
              <a:rPr lang="ar-SA" sz="60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وَأَشْهَدُ أَن لآ إلَهَ إِلاَّ اللهُ وَحْدَهُ لاَ شَرِيْكَ لَهُ، وَأَشْهَدُ أَنَّ سَيِّدَنَا مُحَمَّدًا عَبْدُهُ وَرَسُوْلُهُ. </a:t>
            </a:r>
            <a:endParaRPr lang="ms-MY" sz="6000" dirty="0">
              <a:ln w="18415" cmpd="sng">
                <a:solidFill>
                  <a:srgbClr val="FFFF00"/>
                </a:solidFill>
                <a:prstDash val="solid"/>
              </a:ln>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18" charset="-78"/>
              <a:cs typeface="Traditional Arabic" pitchFamily="2" charset="-78"/>
            </a:endParaRPr>
          </a:p>
        </p:txBody>
      </p:sp>
      <p:sp>
        <p:nvSpPr>
          <p:cNvPr id="4" name="Rectangle 3"/>
          <p:cNvSpPr/>
          <p:nvPr/>
        </p:nvSpPr>
        <p:spPr>
          <a:xfrm>
            <a:off x="714348" y="281464"/>
            <a:ext cx="7500990" cy="646331"/>
          </a:xfrm>
          <a:prstGeom prst="rect">
            <a:avLst/>
          </a:prstGeom>
        </p:spPr>
        <p:txBody>
          <a:bodyPr wrap="square">
            <a:spAutoFit/>
          </a:bodyPr>
          <a:lstStyle/>
          <a:p>
            <a:pPr algn="ctr" fontAlgn="auto">
              <a:spcBef>
                <a:spcPts val="0"/>
              </a:spcBef>
              <a:spcAft>
                <a:spcPts val="0"/>
              </a:spcAft>
              <a:defRPr/>
            </a:pPr>
            <a:r>
              <a:rPr lang="en-US" sz="3600"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Syahadah</a:t>
            </a:r>
            <a:endParaRPr lang="en-US" sz="36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5" name="TextBox 4"/>
          <p:cNvSpPr txBox="1"/>
          <p:nvPr/>
        </p:nvSpPr>
        <p:spPr>
          <a:xfrm>
            <a:off x="500034" y="4180344"/>
            <a:ext cx="8286808" cy="2677656"/>
          </a:xfrm>
          <a:prstGeom prst="rect">
            <a:avLst/>
          </a:prstGeom>
          <a:noFill/>
          <a:ln w="57150">
            <a:noFill/>
          </a:ln>
        </p:spPr>
        <p:txBody>
          <a:bodyPr wrap="square">
            <a:spAutoFit/>
          </a:bodyPr>
          <a:lstStyle/>
          <a:p>
            <a:pPr algn="ctr" fontAlgn="auto">
              <a:spcBef>
                <a:spcPts val="0"/>
              </a:spcBef>
              <a:spcAft>
                <a:spcPts val="0"/>
              </a:spcAft>
              <a:defRPr/>
            </a:pPr>
            <a:r>
              <a:rPr lang="en-US" sz="2800" dirty="0" err="1">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Aku</a:t>
            </a:r>
            <a:r>
              <a:rPr lang="en-US" sz="2800" dirty="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naik</a:t>
            </a:r>
            <a:r>
              <a:rPr lang="en-US" sz="2800" dirty="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saksi</a:t>
            </a:r>
            <a:r>
              <a:rPr lang="en-US" sz="2800" dirty="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bahawasanya</a:t>
            </a:r>
            <a:r>
              <a:rPr lang="en-US" sz="2800" dirty="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tiada</a:t>
            </a:r>
            <a:r>
              <a:rPr lang="en-US" sz="2800" dirty="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Tuhan</a:t>
            </a:r>
            <a:r>
              <a:rPr lang="en-US" sz="2800" dirty="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selain</a:t>
            </a:r>
            <a:r>
              <a:rPr lang="en-US" sz="2800" dirty="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Allah </a:t>
            </a:r>
            <a:r>
              <a:rPr lang="en-US" sz="2800" dirty="0" err="1">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2800" dirty="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keEsaanNya</a:t>
            </a:r>
            <a:r>
              <a:rPr lang="en-US" sz="2800" dirty="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tiada</a:t>
            </a:r>
            <a:r>
              <a:rPr lang="en-US" sz="2800" dirty="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sekutu</a:t>
            </a:r>
            <a:r>
              <a:rPr lang="en-US" sz="2800" dirty="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bagiNya</a:t>
            </a:r>
            <a:r>
              <a:rPr lang="en-US" sz="2800" dirty="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2800" dirty="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aku</a:t>
            </a:r>
            <a:r>
              <a:rPr lang="en-US" sz="2800" dirty="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naik</a:t>
            </a:r>
            <a:r>
              <a:rPr lang="en-US" sz="2800" dirty="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saksi</a:t>
            </a:r>
            <a:r>
              <a:rPr lang="en-US" sz="2800" dirty="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bahawa</a:t>
            </a:r>
            <a:r>
              <a:rPr lang="en-US" sz="2800" dirty="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penghulu</a:t>
            </a:r>
            <a:r>
              <a:rPr lang="en-US" sz="2800" dirty="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kami </a:t>
            </a:r>
            <a:r>
              <a:rPr lang="en-US" sz="2800" dirty="0" err="1">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nabi</a:t>
            </a:r>
            <a:r>
              <a:rPr lang="en-US" sz="2800" dirty="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Nabi</a:t>
            </a:r>
            <a:r>
              <a:rPr lang="en-US" sz="2800" dirty="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Muhammad S.A.W </a:t>
            </a:r>
            <a:r>
              <a:rPr lang="en-US" sz="2800" dirty="0" err="1">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adalah</a:t>
            </a:r>
            <a:r>
              <a:rPr lang="en-US" sz="2800" dirty="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hambaNya</a:t>
            </a:r>
            <a:r>
              <a:rPr lang="en-US" sz="2800" dirty="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2800" dirty="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rasulNya</a:t>
            </a:r>
            <a:r>
              <a:rPr lang="en-US" sz="2800" dirty="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t>
            </a:r>
          </a:p>
        </p:txBody>
      </p:sp>
    </p:spTree>
    <p:extLst>
      <p:ext uri="{BB962C8B-B14F-4D97-AF65-F5344CB8AC3E}">
        <p14:creationId xmlns:p14="http://schemas.microsoft.com/office/powerpoint/2010/main" val="36028391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3" name="Rectangle 2"/>
          <p:cNvSpPr/>
          <p:nvPr/>
        </p:nvSpPr>
        <p:spPr>
          <a:xfrm>
            <a:off x="0" y="1859340"/>
            <a:ext cx="9144000" cy="1938992"/>
          </a:xfrm>
          <a:prstGeom prst="rect">
            <a:avLst/>
          </a:prstGeom>
          <a:solidFill>
            <a:schemeClr val="bg2">
              <a:alpha val="43000"/>
            </a:schemeClr>
          </a:solidFill>
        </p:spPr>
        <p:txBody>
          <a:bodyPr wrap="square">
            <a:spAutoFit/>
          </a:bodyPr>
          <a:lstStyle/>
          <a:p>
            <a:pPr algn="ctr" rtl="1"/>
            <a:r>
              <a:rPr lang="ar-SA" sz="60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اللَّهُمَّ صَلِّ وَسَلِّمْ عَلَى عَبْدِكَ وَرَسُوْلِكَ سَيِّدِنَا مُحَمَّدٍ وَعَلَى آلِهِ وَصَحْبِهِ.</a:t>
            </a:r>
            <a:endParaRPr lang="ms-MY" sz="6000" dirty="0">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18" charset="-78"/>
              <a:cs typeface="Traditional Arabic" pitchFamily="2" charset="-78"/>
            </a:endParaRPr>
          </a:p>
        </p:txBody>
      </p:sp>
      <p:sp>
        <p:nvSpPr>
          <p:cNvPr id="4" name="TextBox 3"/>
          <p:cNvSpPr txBox="1"/>
          <p:nvPr/>
        </p:nvSpPr>
        <p:spPr>
          <a:xfrm>
            <a:off x="398116" y="4038600"/>
            <a:ext cx="8286808" cy="2554545"/>
          </a:xfrm>
          <a:prstGeom prst="rect">
            <a:avLst/>
          </a:prstGeom>
          <a:noFill/>
          <a:ln w="57150">
            <a:noFill/>
          </a:ln>
        </p:spPr>
        <p:txBody>
          <a:bodyPr wrap="square">
            <a:spAutoFit/>
          </a:bodyPr>
          <a:lstStyle/>
          <a:p>
            <a:pPr algn="ctr" fontAlgn="auto">
              <a:spcBef>
                <a:spcPts val="0"/>
              </a:spcBef>
              <a:spcAft>
                <a:spcPts val="0"/>
              </a:spcAft>
              <a:defRPr/>
            </a:pPr>
            <a:r>
              <a:rPr lang="en-US" sz="3200" b="1" dirty="0" err="1">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rPr>
              <a:t>Ya</a:t>
            </a:r>
            <a:r>
              <a:rPr lang="en-US" sz="3200" b="1" dirty="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rPr>
              <a:t> Allah, </a:t>
            </a:r>
            <a:r>
              <a:rPr lang="en-US" sz="3200" b="1" dirty="0" err="1">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rPr>
              <a:t>Cucurilah</a:t>
            </a:r>
            <a:r>
              <a:rPr lang="en-US" sz="3200" b="1" dirty="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rPr>
              <a:t> </a:t>
            </a:r>
            <a:r>
              <a:rPr lang="en-US" sz="3200" b="1" dirty="0" err="1">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rPr>
              <a:t>rahmat</a:t>
            </a:r>
            <a:r>
              <a:rPr lang="en-US" sz="3200" b="1" dirty="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rPr>
              <a:t>  dan </a:t>
            </a:r>
            <a:r>
              <a:rPr lang="en-US" sz="3200" b="1" dirty="0" err="1">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rPr>
              <a:t>kesejahteraan</a:t>
            </a:r>
            <a:r>
              <a:rPr lang="en-US" sz="3200" b="1" dirty="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rPr>
              <a:t> </a:t>
            </a:r>
            <a:r>
              <a:rPr lang="en-US" sz="3200" b="1" dirty="0" err="1">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rPr>
              <a:t>ke</a:t>
            </a:r>
            <a:r>
              <a:rPr lang="en-US" sz="3200" b="1" dirty="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rPr>
              <a:t> </a:t>
            </a:r>
            <a:r>
              <a:rPr lang="en-US" sz="3200" b="1" dirty="0" err="1">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rPr>
              <a:t>atas</a:t>
            </a:r>
            <a:r>
              <a:rPr lang="ar-SA" sz="3200" b="1" dirty="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rPr>
              <a:t> </a:t>
            </a:r>
            <a:r>
              <a:rPr lang="en-US" sz="3200" b="1" dirty="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rPr>
              <a:t>hamba dan </a:t>
            </a:r>
            <a:r>
              <a:rPr lang="en-US" sz="3200" b="1" dirty="0" err="1">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rPr>
              <a:t>utusanMu</a:t>
            </a:r>
            <a:r>
              <a:rPr lang="en-US" sz="3200" b="1" dirty="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rPr>
              <a:t> </a:t>
            </a:r>
            <a:r>
              <a:rPr lang="en-US" sz="3200" b="1" dirty="0" err="1">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rPr>
              <a:t>junjungan</a:t>
            </a:r>
            <a:r>
              <a:rPr lang="en-US" sz="3200" b="1" dirty="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rPr>
              <a:t> kami (Nabi) Muhammad S.A.W dan </a:t>
            </a:r>
            <a:r>
              <a:rPr lang="en-US" sz="3200" b="1" dirty="0" err="1">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rPr>
              <a:t>ke</a:t>
            </a:r>
            <a:r>
              <a:rPr lang="en-US" sz="3200" b="1" dirty="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rPr>
              <a:t> </a:t>
            </a:r>
            <a:r>
              <a:rPr lang="en-US" sz="3200" b="1" dirty="0" err="1">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rPr>
              <a:t>atas</a:t>
            </a:r>
            <a:r>
              <a:rPr lang="en-US" sz="3200" b="1" dirty="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rPr>
              <a:t> </a:t>
            </a:r>
            <a:r>
              <a:rPr lang="en-US" sz="3200" b="1" dirty="0" err="1">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rPr>
              <a:t>keluarganya</a:t>
            </a:r>
            <a:r>
              <a:rPr lang="en-US" sz="3200" b="1" dirty="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rPr>
              <a:t> </a:t>
            </a:r>
            <a:r>
              <a:rPr lang="en-US" sz="3200" b="1" dirty="0" err="1">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rPr>
              <a:t>serta</a:t>
            </a:r>
            <a:r>
              <a:rPr lang="en-US" sz="3200" b="1" dirty="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rPr>
              <a:t> para </a:t>
            </a:r>
            <a:r>
              <a:rPr lang="en-US" sz="3200" b="1" dirty="0" err="1">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rPr>
              <a:t>sahabatnya</a:t>
            </a:r>
            <a:r>
              <a:rPr lang="en-US" sz="3200" b="1" dirty="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rPr>
              <a:t>. </a:t>
            </a:r>
          </a:p>
        </p:txBody>
      </p:sp>
      <p:sp>
        <p:nvSpPr>
          <p:cNvPr id="5" name="Rectangle 4"/>
          <p:cNvSpPr/>
          <p:nvPr/>
        </p:nvSpPr>
        <p:spPr>
          <a:xfrm>
            <a:off x="500034" y="257650"/>
            <a:ext cx="8215370" cy="523220"/>
          </a:xfrm>
          <a:prstGeom prst="rect">
            <a:avLst/>
          </a:prstGeom>
        </p:spPr>
        <p:txBody>
          <a:bodyPr wrap="square">
            <a:spAutoFit/>
          </a:bodyPr>
          <a:lstStyle/>
          <a:p>
            <a:pPr algn="ctr" fontAlgn="auto">
              <a:spcBef>
                <a:spcPts val="0"/>
              </a:spcBef>
              <a:spcAft>
                <a:spcPts val="0"/>
              </a:spcAft>
              <a:defRPr/>
            </a:pPr>
            <a:r>
              <a:rPr lang="en-US" sz="2800"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Selawat</a:t>
            </a:r>
            <a:r>
              <a:rPr lang="en-US" sz="28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Ke</a:t>
            </a:r>
            <a:r>
              <a:rPr lang="en-US" sz="28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Atas</a:t>
            </a:r>
            <a:r>
              <a:rPr lang="en-US" sz="28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800"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Nabi</a:t>
            </a:r>
            <a:r>
              <a:rPr lang="en-US" sz="28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Muhammad S.A.W</a:t>
            </a:r>
            <a:endParaRPr lang="en-US" sz="28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Tree>
    <p:extLst>
      <p:ext uri="{BB962C8B-B14F-4D97-AF65-F5344CB8AC3E}">
        <p14:creationId xmlns:p14="http://schemas.microsoft.com/office/powerpoint/2010/main" val="36438058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3" name="Rectangle 2"/>
          <p:cNvSpPr/>
          <p:nvPr/>
        </p:nvSpPr>
        <p:spPr>
          <a:xfrm>
            <a:off x="714348" y="228401"/>
            <a:ext cx="7500990" cy="584775"/>
          </a:xfrm>
          <a:prstGeom prst="rect">
            <a:avLst/>
          </a:prstGeom>
        </p:spPr>
        <p:txBody>
          <a:bodyPr wrap="square">
            <a:spAutoFit/>
          </a:bodyPr>
          <a:lstStyle/>
          <a:p>
            <a:pPr algn="ctr" fontAlgn="auto">
              <a:spcBef>
                <a:spcPts val="0"/>
              </a:spcBef>
              <a:spcAft>
                <a:spcPts val="0"/>
              </a:spcAft>
              <a:defRPr/>
            </a:pPr>
            <a:r>
              <a:rPr lang="en-US" sz="3200"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Pesanan</a:t>
            </a:r>
            <a:r>
              <a:rPr lang="en-US" sz="32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3200"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Taqwa</a:t>
            </a:r>
            <a:endParaRPr lang="en-US" sz="32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Rectangle 3"/>
          <p:cNvSpPr/>
          <p:nvPr/>
        </p:nvSpPr>
        <p:spPr>
          <a:xfrm>
            <a:off x="457200" y="1589804"/>
            <a:ext cx="8305800" cy="1754326"/>
          </a:xfrm>
          <a:prstGeom prst="rect">
            <a:avLst/>
          </a:prstGeom>
          <a:solidFill>
            <a:schemeClr val="bg1">
              <a:alpha val="37000"/>
            </a:schemeClr>
          </a:solidFill>
        </p:spPr>
        <p:txBody>
          <a:bodyPr wrap="square">
            <a:spAutoFit/>
          </a:bodyPr>
          <a:lstStyle/>
          <a:p>
            <a:pPr algn="ctr" rtl="1">
              <a:defRPr/>
            </a:pPr>
            <a:r>
              <a:rPr lang="ar-SA" sz="54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اِتَّقُوا اللهَ، أُوْصِيْكُمْ وَنَفْسِيْ بِتَقْوَى اللهِ وَطَاعَتِهِ</a:t>
            </a:r>
            <a:r>
              <a:rPr lang="en-US" sz="54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 </a:t>
            </a:r>
            <a:r>
              <a:rPr lang="ar-SA" sz="54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لَعَلَّكُمْ تُفْلِحُوْنَ.</a:t>
            </a:r>
            <a:endParaRPr lang="en-US" sz="5400" b="1" dirty="0">
              <a:solidFill>
                <a:prstClr val="black"/>
              </a:solidFill>
              <a:effectLst>
                <a:glow rad="101600">
                  <a:prstClr val="white">
                    <a:alpha val="60000"/>
                  </a:prstClr>
                </a:glow>
              </a:effectLst>
              <a:cs typeface="Traditional Arabic" pitchFamily="2" charset="-78"/>
            </a:endParaRPr>
          </a:p>
        </p:txBody>
      </p:sp>
      <p:sp>
        <p:nvSpPr>
          <p:cNvPr id="5" name="TextBox 4"/>
          <p:cNvSpPr txBox="1"/>
          <p:nvPr/>
        </p:nvSpPr>
        <p:spPr>
          <a:xfrm>
            <a:off x="0" y="3793629"/>
            <a:ext cx="9144000" cy="2062103"/>
          </a:xfrm>
          <a:prstGeom prst="rect">
            <a:avLst/>
          </a:prstGeom>
          <a:noFill/>
          <a:ln w="57150">
            <a:noFill/>
          </a:ln>
        </p:spPr>
        <p:txBody>
          <a:bodyPr wrap="square">
            <a:spAutoFit/>
          </a:bodyPr>
          <a:lstStyle/>
          <a:p>
            <a:pPr algn="ctr" fontAlgn="auto">
              <a:spcBef>
                <a:spcPts val="0"/>
              </a:spcBef>
              <a:spcAft>
                <a:spcPts val="0"/>
              </a:spcAft>
              <a:defRPr/>
            </a:pPr>
            <a:r>
              <a:rPr lang="en-US" sz="3200" b="1" dirty="0" err="1">
                <a:ln w="9525"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Bertaqwalah</a:t>
            </a:r>
            <a:r>
              <a:rPr lang="en-US" sz="3200" b="1" dirty="0">
                <a:ln w="9525"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3200" b="1" dirty="0" err="1">
                <a:ln w="9525"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kepada</a:t>
            </a:r>
            <a:r>
              <a:rPr lang="en-US" sz="3200" b="1" dirty="0">
                <a:ln w="9525"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Allah. </a:t>
            </a:r>
            <a:r>
              <a:rPr lang="en-US" sz="3200" b="1" dirty="0" err="1">
                <a:ln w="9525"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Aku</a:t>
            </a:r>
            <a:r>
              <a:rPr lang="en-US" sz="3200" b="1" dirty="0">
                <a:ln w="9525"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3200" b="1" dirty="0" err="1">
                <a:ln w="9525"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berpesan</a:t>
            </a:r>
            <a:r>
              <a:rPr lang="en-US" sz="3200" b="1" dirty="0">
                <a:ln w="9525"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3200" b="1" dirty="0" err="1">
                <a:ln w="9525"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kepada</a:t>
            </a:r>
            <a:r>
              <a:rPr lang="en-US" sz="3200" b="1" dirty="0">
                <a:ln w="9525"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3200" b="1" dirty="0" err="1">
                <a:ln w="9525"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kamu</a:t>
            </a:r>
            <a:r>
              <a:rPr lang="en-US" sz="3200" b="1" dirty="0">
                <a:ln w="9525"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3200" b="1" dirty="0" err="1">
                <a:ln w="9525"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dan</a:t>
            </a:r>
            <a:r>
              <a:rPr lang="en-US" sz="3200" b="1" dirty="0">
                <a:ln w="9525"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3200" b="1" dirty="0" err="1">
                <a:ln w="9525"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diriku</a:t>
            </a:r>
            <a:r>
              <a:rPr lang="en-US" sz="3200" b="1" dirty="0">
                <a:ln w="9525"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agar </a:t>
            </a:r>
            <a:r>
              <a:rPr lang="en-US" sz="3200" b="1" dirty="0" err="1">
                <a:ln w="9525"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bertaqwa</a:t>
            </a:r>
            <a:r>
              <a:rPr lang="en-US" sz="3200" b="1" dirty="0">
                <a:ln w="9525"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3200" b="1" dirty="0" err="1">
                <a:ln w="9525"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dan</a:t>
            </a:r>
            <a:r>
              <a:rPr lang="en-US" sz="3200" b="1" dirty="0">
                <a:ln w="9525"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3200" b="1" dirty="0" err="1">
                <a:ln w="9525"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taat</a:t>
            </a:r>
            <a:r>
              <a:rPr lang="en-US" sz="3200" b="1" dirty="0">
                <a:ln w="9525"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3200" b="1" dirty="0" err="1">
                <a:ln w="9525"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kepada</a:t>
            </a:r>
            <a:r>
              <a:rPr lang="en-US" sz="3200" b="1" dirty="0">
                <a:ln w="9525"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Allah. </a:t>
            </a:r>
            <a:r>
              <a:rPr lang="en-US" sz="3200" b="1" dirty="0" err="1">
                <a:ln w="9525"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Moga-moga</a:t>
            </a:r>
            <a:r>
              <a:rPr lang="en-US" sz="3200" b="1" dirty="0">
                <a:ln w="9525"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3200" b="1" dirty="0" err="1">
                <a:ln w="9525"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kamu</a:t>
            </a:r>
            <a:r>
              <a:rPr lang="en-US" sz="3200" b="1" dirty="0">
                <a:ln w="9525"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3200" b="1" dirty="0" err="1">
                <a:ln w="9525"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berjaya</a:t>
            </a:r>
            <a:endParaRPr lang="en-US" sz="3200" b="1" dirty="0">
              <a:ln w="9525"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endParaRPr>
          </a:p>
        </p:txBody>
      </p:sp>
    </p:spTree>
    <p:extLst>
      <p:ext uri="{BB962C8B-B14F-4D97-AF65-F5344CB8AC3E}">
        <p14:creationId xmlns:p14="http://schemas.microsoft.com/office/powerpoint/2010/main" val="36438058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3" name="Rectangle 2"/>
          <p:cNvSpPr/>
          <p:nvPr/>
        </p:nvSpPr>
        <p:spPr>
          <a:xfrm>
            <a:off x="304800" y="362808"/>
            <a:ext cx="8534400" cy="1015663"/>
          </a:xfrm>
          <a:prstGeom prst="rect">
            <a:avLst/>
          </a:prstGeom>
        </p:spPr>
        <p:txBody>
          <a:bodyPr wrap="square">
            <a:spAutoFit/>
          </a:bodyPr>
          <a:lstStyle/>
          <a:p>
            <a:pPr algn="ctr">
              <a:defRPr/>
            </a:pPr>
            <a:r>
              <a:rPr lang="sv-SE" sz="3000"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Bersegeralah menunaikan kewajipan zakat</a:t>
            </a:r>
            <a:endParaRPr lang="en-US" sz="3000"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ndParaRPr>
          </a:p>
        </p:txBody>
      </p:sp>
      <p:sp>
        <p:nvSpPr>
          <p:cNvPr id="5" name="Rounded Rectangle 4"/>
          <p:cNvSpPr/>
          <p:nvPr/>
        </p:nvSpPr>
        <p:spPr>
          <a:xfrm>
            <a:off x="371594" y="1943672"/>
            <a:ext cx="8362975" cy="1066800"/>
          </a:xfrm>
          <a:prstGeom prst="roundRect">
            <a:avLst>
              <a:gd name="adj" fmla="val 6164"/>
            </a:avLst>
          </a:prstGeom>
          <a:ln>
            <a:solidFill>
              <a:schemeClr val="tx1"/>
            </a:solidFill>
          </a:ln>
          <a:effectLst>
            <a:outerShdw blurRad="57150" dist="19050" dir="5400000" algn="ctr" rotWithShape="0">
              <a:srgbClr val="000000">
                <a:alpha val="63000"/>
              </a:srgbClr>
            </a:outerShdw>
          </a:effectLst>
        </p:spPr>
        <p:style>
          <a:lnRef idx="0">
            <a:schemeClr val="accent3"/>
          </a:lnRef>
          <a:fillRef idx="3">
            <a:schemeClr val="accent3"/>
          </a:fillRef>
          <a:effectRef idx="3">
            <a:schemeClr val="accent3"/>
          </a:effectRef>
          <a:fontRef idx="minor">
            <a:schemeClr val="lt1"/>
          </a:fontRef>
        </p:style>
        <p:txBody>
          <a:bodyPr anchor="ctr"/>
          <a:lstStyle/>
          <a:p>
            <a:pPr algn="ctr"/>
            <a:r>
              <a:rPr lang="en-US" sz="2800" dirty="0">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2800" dirty="0" err="1">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samada</a:t>
            </a:r>
            <a:r>
              <a:rPr lang="en-US" sz="2800" dirty="0">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zakat </a:t>
            </a:r>
            <a:r>
              <a:rPr lang="en-US" sz="2800" dirty="0" err="1">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fitrah</a:t>
            </a:r>
            <a:r>
              <a:rPr lang="en-US" sz="2800" dirty="0">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zakat </a:t>
            </a:r>
            <a:r>
              <a:rPr lang="en-US" sz="2800" dirty="0" err="1">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harta</a:t>
            </a:r>
            <a:r>
              <a:rPr lang="en-US" sz="2800" dirty="0">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2800" dirty="0" err="1">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serta</a:t>
            </a:r>
            <a:r>
              <a:rPr lang="en-US" sz="2800" dirty="0">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2800" dirty="0" err="1">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perbanyakkan</a:t>
            </a:r>
            <a:r>
              <a:rPr lang="en-US" sz="2800" dirty="0">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2800" dirty="0" err="1">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sedekah</a:t>
            </a:r>
            <a:endParaRPr lang="ms-MY" sz="2800" dirty="0">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ndParaRPr>
          </a:p>
        </p:txBody>
      </p:sp>
      <p:sp>
        <p:nvSpPr>
          <p:cNvPr id="6" name="Rounded Rectangle 5"/>
          <p:cNvSpPr/>
          <p:nvPr/>
        </p:nvSpPr>
        <p:spPr>
          <a:xfrm>
            <a:off x="371594" y="3438104"/>
            <a:ext cx="8362975" cy="2429296"/>
          </a:xfrm>
          <a:prstGeom prst="roundRect">
            <a:avLst>
              <a:gd name="adj" fmla="val 6164"/>
            </a:avLst>
          </a:prstGeom>
          <a:ln>
            <a:solidFill>
              <a:schemeClr val="tx1"/>
            </a:solidFill>
          </a:ln>
          <a:effectLst/>
        </p:spPr>
        <p:style>
          <a:lnRef idx="1">
            <a:schemeClr val="accent6"/>
          </a:lnRef>
          <a:fillRef idx="2">
            <a:schemeClr val="accent6"/>
          </a:fillRef>
          <a:effectRef idx="1">
            <a:schemeClr val="accent6"/>
          </a:effectRef>
          <a:fontRef idx="minor">
            <a:schemeClr val="dk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ms-MY"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Bersegeralah menunaikannya melalui pusat-pusat zakat yang diluluskan oleh MAIDAM ataupun kepada amil-amil bertauliah yang dilantik</a:t>
            </a:r>
            <a:endParaRPr lang="en-US"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endParaRPr>
          </a:p>
        </p:txBody>
      </p:sp>
      <p:sp>
        <p:nvSpPr>
          <p:cNvPr id="7" name="Down Arrow 6"/>
          <p:cNvSpPr/>
          <p:nvPr/>
        </p:nvSpPr>
        <p:spPr>
          <a:xfrm>
            <a:off x="249724" y="1037228"/>
            <a:ext cx="842099" cy="1091823"/>
          </a:xfrm>
          <a:prstGeom prst="downArrow">
            <a:avLst/>
          </a:prstGeom>
          <a:ln>
            <a:solidFill>
              <a:schemeClr val="tx1"/>
            </a:solidFill>
          </a:ln>
          <a:effectLst>
            <a:glow rad="101600">
              <a:schemeClr val="accent2">
                <a:satMod val="175000"/>
                <a:alpha val="40000"/>
              </a:schemeClr>
            </a:glo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MY"/>
          </a:p>
        </p:txBody>
      </p:sp>
    </p:spTree>
    <p:extLst>
      <p:ext uri="{BB962C8B-B14F-4D97-AF65-F5344CB8AC3E}">
        <p14:creationId xmlns:p14="http://schemas.microsoft.com/office/powerpoint/2010/main" val="36438058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70000" b="-24000"/>
          </a:stretch>
        </a:blipFill>
        <a:effectLst/>
      </p:bgPr>
    </p:bg>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cstate="print"/>
          <a:srcRect/>
          <a:stretch>
            <a:fillRect/>
          </a:stretch>
        </p:blipFill>
        <p:spPr bwMode="auto">
          <a:xfrm>
            <a:off x="179512" y="2270540"/>
            <a:ext cx="8830566" cy="2526612"/>
          </a:xfrm>
          <a:prstGeom prst="rect">
            <a:avLst/>
          </a:prstGeom>
          <a:noFill/>
          <a:ln w="9525">
            <a:noFill/>
            <a:miter lim="800000"/>
            <a:headEnd/>
            <a:tailEnd/>
          </a:ln>
        </p:spPr>
      </p:pic>
      <p:sp>
        <p:nvSpPr>
          <p:cNvPr id="6" name="TextBox 5"/>
          <p:cNvSpPr txBox="1"/>
          <p:nvPr/>
        </p:nvSpPr>
        <p:spPr>
          <a:xfrm>
            <a:off x="5724128" y="4181018"/>
            <a:ext cx="3384260" cy="400110"/>
          </a:xfrm>
          <a:prstGeom prst="rect">
            <a:avLst/>
          </a:prstGeom>
          <a:noFill/>
        </p:spPr>
        <p:txBody>
          <a:bodyPr wrap="none">
            <a:spAutoFit/>
          </a:bodyPr>
          <a:lstStyle/>
          <a:p>
            <a:pPr algn="ctr">
              <a:defRPr/>
            </a:pPr>
            <a:r>
              <a:rPr lang="en-US" sz="2000" i="1" kern="0" dirty="0">
                <a:ln>
                  <a:solidFill>
                    <a:srgbClr val="FFFF00"/>
                  </a:solidFill>
                </a:ln>
                <a:solidFill>
                  <a:srgbClr val="00B050"/>
                </a:solidFill>
                <a:effectLst>
                  <a:glow rad="101600">
                    <a:sysClr val="windowText" lastClr="000000">
                      <a:alpha val="60000"/>
                    </a:sysClr>
                  </a:glow>
                  <a:outerShdw blurRad="38100" dist="38100" dir="2700000" algn="tl">
                    <a:srgbClr val="000000">
                      <a:alpha val="43137"/>
                    </a:srgbClr>
                  </a:outerShdw>
                </a:effectLst>
                <a:latin typeface="Century Schoolbook" pitchFamily="18" charset="0"/>
                <a:cs typeface="Arial" pitchFamily="34" charset="0"/>
              </a:rPr>
              <a:t>(</a:t>
            </a:r>
            <a:r>
              <a:rPr lang="en-US" sz="2000" i="1" kern="0" dirty="0" err="1">
                <a:ln>
                  <a:solidFill>
                    <a:srgbClr val="FFFF00"/>
                  </a:solidFill>
                </a:ln>
                <a:solidFill>
                  <a:srgbClr val="00B050"/>
                </a:solidFill>
                <a:effectLst>
                  <a:glow rad="101600">
                    <a:sysClr val="windowText" lastClr="000000">
                      <a:alpha val="60000"/>
                    </a:sysClr>
                  </a:glow>
                  <a:outerShdw blurRad="38100" dist="38100" dir="2700000" algn="tl">
                    <a:srgbClr val="000000">
                      <a:alpha val="43137"/>
                    </a:srgbClr>
                  </a:outerShdw>
                </a:effectLst>
                <a:latin typeface="Century Schoolbook" pitchFamily="18" charset="0"/>
                <a:cs typeface="Arial" pitchFamily="34" charset="0"/>
              </a:rPr>
              <a:t>Surah</a:t>
            </a:r>
            <a:r>
              <a:rPr lang="en-US" sz="2000" i="1" kern="0" dirty="0">
                <a:ln>
                  <a:solidFill>
                    <a:srgbClr val="FFFF00"/>
                  </a:solidFill>
                </a:ln>
                <a:solidFill>
                  <a:srgbClr val="00B050"/>
                </a:solidFill>
                <a:effectLst>
                  <a:glow rad="101600">
                    <a:sysClr val="windowText" lastClr="000000">
                      <a:alpha val="60000"/>
                    </a:sysClr>
                  </a:glow>
                  <a:outerShdw blurRad="38100" dist="38100" dir="2700000" algn="tl">
                    <a:srgbClr val="000000">
                      <a:alpha val="43137"/>
                    </a:srgbClr>
                  </a:outerShdw>
                </a:effectLst>
                <a:latin typeface="Century Schoolbook" pitchFamily="18" charset="0"/>
                <a:cs typeface="Arial" pitchFamily="34" charset="0"/>
              </a:rPr>
              <a:t> Al-</a:t>
            </a:r>
            <a:r>
              <a:rPr lang="en-US" sz="2000" i="1" kern="0" dirty="0" err="1">
                <a:ln>
                  <a:solidFill>
                    <a:srgbClr val="FFFF00"/>
                  </a:solidFill>
                </a:ln>
                <a:solidFill>
                  <a:srgbClr val="00B050"/>
                </a:solidFill>
                <a:effectLst>
                  <a:glow rad="101600">
                    <a:sysClr val="windowText" lastClr="000000">
                      <a:alpha val="60000"/>
                    </a:sysClr>
                  </a:glow>
                  <a:outerShdw blurRad="38100" dist="38100" dir="2700000" algn="tl">
                    <a:srgbClr val="000000">
                      <a:alpha val="43137"/>
                    </a:srgbClr>
                  </a:outerShdw>
                </a:effectLst>
                <a:latin typeface="Century Schoolbook" pitchFamily="18" charset="0"/>
                <a:cs typeface="Arial" pitchFamily="34" charset="0"/>
              </a:rPr>
              <a:t>Ahzab</a:t>
            </a:r>
            <a:r>
              <a:rPr lang="en-US" sz="2000" i="1" kern="0" dirty="0">
                <a:ln>
                  <a:solidFill>
                    <a:srgbClr val="FFFF00"/>
                  </a:solidFill>
                </a:ln>
                <a:solidFill>
                  <a:srgbClr val="00B050"/>
                </a:solidFill>
                <a:effectLst>
                  <a:glow rad="101600">
                    <a:sysClr val="windowText" lastClr="000000">
                      <a:alpha val="60000"/>
                    </a:sysClr>
                  </a:glow>
                  <a:outerShdw blurRad="38100" dist="38100" dir="2700000" algn="tl">
                    <a:srgbClr val="000000">
                      <a:alpha val="43137"/>
                    </a:srgbClr>
                  </a:outerShdw>
                </a:effectLst>
                <a:latin typeface="Century Schoolbook" pitchFamily="18" charset="0"/>
                <a:cs typeface="Arial" pitchFamily="34" charset="0"/>
              </a:rPr>
              <a:t> : </a:t>
            </a:r>
            <a:r>
              <a:rPr lang="en-US" sz="2000" i="1" kern="0" dirty="0" err="1">
                <a:ln>
                  <a:solidFill>
                    <a:srgbClr val="FFFF00"/>
                  </a:solidFill>
                </a:ln>
                <a:solidFill>
                  <a:srgbClr val="00B050"/>
                </a:solidFill>
                <a:effectLst>
                  <a:glow rad="101600">
                    <a:sysClr val="windowText" lastClr="000000">
                      <a:alpha val="60000"/>
                    </a:sysClr>
                  </a:glow>
                  <a:outerShdw blurRad="38100" dist="38100" dir="2700000" algn="tl">
                    <a:srgbClr val="000000">
                      <a:alpha val="43137"/>
                    </a:srgbClr>
                  </a:outerShdw>
                </a:effectLst>
                <a:latin typeface="Century Schoolbook" pitchFamily="18" charset="0"/>
                <a:cs typeface="Arial" pitchFamily="34" charset="0"/>
              </a:rPr>
              <a:t>Ayat</a:t>
            </a:r>
            <a:r>
              <a:rPr lang="en-US" sz="2000" i="1" kern="0" dirty="0">
                <a:ln>
                  <a:solidFill>
                    <a:srgbClr val="FFFF00"/>
                  </a:solidFill>
                </a:ln>
                <a:solidFill>
                  <a:srgbClr val="00B050"/>
                </a:solidFill>
                <a:effectLst>
                  <a:glow rad="101600">
                    <a:sysClr val="windowText" lastClr="000000">
                      <a:alpha val="60000"/>
                    </a:sysClr>
                  </a:glow>
                  <a:outerShdw blurRad="38100" dist="38100" dir="2700000" algn="tl">
                    <a:srgbClr val="000000">
                      <a:alpha val="43137"/>
                    </a:srgbClr>
                  </a:outerShdw>
                </a:effectLst>
                <a:latin typeface="Century Schoolbook" pitchFamily="18" charset="0"/>
                <a:cs typeface="Arial" pitchFamily="34" charset="0"/>
              </a:rPr>
              <a:t> 56)</a:t>
            </a:r>
          </a:p>
        </p:txBody>
      </p:sp>
      <p:sp>
        <p:nvSpPr>
          <p:cNvPr id="7" name="Rectangle 6"/>
          <p:cNvSpPr/>
          <p:nvPr/>
        </p:nvSpPr>
        <p:spPr>
          <a:xfrm>
            <a:off x="142844" y="4509120"/>
            <a:ext cx="8929654" cy="2308324"/>
          </a:xfrm>
          <a:prstGeom prst="rect">
            <a:avLst/>
          </a:prstGeom>
          <a:noFill/>
        </p:spPr>
        <p:txBody>
          <a:bodyPr wrap="square">
            <a:spAutoFit/>
          </a:bodyPr>
          <a:lstStyle/>
          <a:p>
            <a:pPr algn="ctr">
              <a:defRPr/>
            </a:pP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Sesungguhnya</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Allah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Taala</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Dan Para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MalaikatNya</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Sentiasa</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Berselawat</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Ke</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Atas</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Nabi</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(Muhammad).</a:t>
            </a:r>
          </a:p>
          <a:p>
            <a:pPr algn="ctr">
              <a:defRPr/>
            </a:pP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Wahai</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Orang-orang</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Beriman</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Berselawatlah</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Kamu</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p>
          <a:p>
            <a:pPr algn="ctr">
              <a:defRPr/>
            </a:pP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Ke</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Atasnya</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Serta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Ucapkanlah</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Salam Sejahtera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Dengan</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Penghormatan</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Ke</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Atasnya</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Dengan</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Sepenuhnya</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p>
        </p:txBody>
      </p:sp>
      <p:sp>
        <p:nvSpPr>
          <p:cNvPr id="10" name="Round Diagonal Corner Rectangle 9"/>
          <p:cNvSpPr/>
          <p:nvPr/>
        </p:nvSpPr>
        <p:spPr>
          <a:xfrm>
            <a:off x="2627784" y="116633"/>
            <a:ext cx="6048672" cy="2376263"/>
          </a:xfrm>
          <a:prstGeom prst="round2DiagRect">
            <a:avLst>
              <a:gd name="adj1" fmla="val 14211"/>
              <a:gd name="adj2" fmla="val 0"/>
            </a:avLst>
          </a:prstGeom>
          <a:gradFill flip="none" rotWithShape="1">
            <a:gsLst>
              <a:gs pos="0">
                <a:srgbClr val="33CC33">
                  <a:shade val="30000"/>
                  <a:satMod val="115000"/>
                </a:srgbClr>
              </a:gs>
              <a:gs pos="50000">
                <a:srgbClr val="33CC33">
                  <a:shade val="67500"/>
                  <a:satMod val="115000"/>
                </a:srgbClr>
              </a:gs>
              <a:gs pos="100000">
                <a:srgbClr val="33CC33">
                  <a:shade val="100000"/>
                  <a:satMod val="115000"/>
                </a:srgbClr>
              </a:gs>
            </a:gsLst>
            <a:lin ang="5400000" scaled="1"/>
            <a:tileRect/>
          </a:gradFill>
          <a:ln w="28575">
            <a:solidFill>
              <a:schemeClr val="bg1"/>
            </a:solid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200" dirty="0" err="1">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Mengenang</a:t>
            </a:r>
            <a:r>
              <a:rPr lang="en-US" sz="2200" dirty="0">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 </a:t>
            </a:r>
            <a:r>
              <a:rPr lang="en-US" sz="2200" dirty="0" err="1">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jasa</a:t>
            </a:r>
            <a:r>
              <a:rPr lang="en-US" sz="2200" dirty="0">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 </a:t>
            </a:r>
            <a:r>
              <a:rPr lang="en-US" sz="2200" dirty="0" err="1">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rasul</a:t>
            </a:r>
            <a:r>
              <a:rPr lang="en-US" sz="2200" dirty="0">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 </a:t>
            </a:r>
            <a:r>
              <a:rPr lang="en-US" sz="2200" dirty="0" err="1">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kesayangan</a:t>
            </a:r>
            <a:r>
              <a:rPr lang="en-US" sz="2200" dirty="0">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 </a:t>
            </a:r>
            <a:r>
              <a:rPr lang="en-US" sz="2200" dirty="0" err="1">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nabi</a:t>
            </a:r>
            <a:r>
              <a:rPr lang="en-US" sz="2200" dirty="0">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 Muhammad SAW  yang </a:t>
            </a:r>
            <a:r>
              <a:rPr lang="en-US" sz="2200" dirty="0" err="1">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berjuang</a:t>
            </a:r>
            <a:r>
              <a:rPr lang="en-US" sz="2200" dirty="0">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 </a:t>
            </a:r>
            <a:r>
              <a:rPr lang="en-US" sz="2200" dirty="0" err="1">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membawa</a:t>
            </a:r>
            <a:r>
              <a:rPr lang="en-US" sz="2200" dirty="0">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 </a:t>
            </a:r>
            <a:r>
              <a:rPr lang="en-US" sz="2200" dirty="0" err="1">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ajaran</a:t>
            </a:r>
            <a:r>
              <a:rPr lang="en-US" sz="2200" dirty="0">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 Islam. </a:t>
            </a:r>
            <a:r>
              <a:rPr lang="en-US" sz="2200" dirty="0" err="1">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Selawat</a:t>
            </a:r>
            <a:r>
              <a:rPr lang="en-US" sz="2200" dirty="0">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 </a:t>
            </a:r>
            <a:r>
              <a:rPr lang="en-US" sz="2200" dirty="0" err="1">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dan</a:t>
            </a:r>
            <a:r>
              <a:rPr lang="en-US" sz="2200" dirty="0">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 </a:t>
            </a:r>
            <a:r>
              <a:rPr lang="en-US" sz="2200" dirty="0" err="1">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salam</a:t>
            </a:r>
            <a:r>
              <a:rPr lang="en-US" sz="2200" dirty="0">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 </a:t>
            </a:r>
            <a:r>
              <a:rPr lang="en-US" sz="2200" dirty="0" err="1">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kepada</a:t>
            </a:r>
            <a:r>
              <a:rPr lang="en-US" sz="2200" dirty="0">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 </a:t>
            </a:r>
            <a:r>
              <a:rPr lang="en-US" sz="2200" dirty="0" err="1">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Rasulullah</a:t>
            </a:r>
            <a:r>
              <a:rPr lang="en-US" sz="2200" dirty="0">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 </a:t>
            </a:r>
            <a:r>
              <a:rPr lang="en-US" sz="2200" dirty="0" err="1">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s.a.w</a:t>
            </a:r>
            <a:r>
              <a:rPr lang="en-US" sz="2200" dirty="0">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 </a:t>
            </a:r>
          </a:p>
        </p:txBody>
      </p:sp>
      <p:sp>
        <p:nvSpPr>
          <p:cNvPr id="9" name="Notched Right Arrow 8"/>
          <p:cNvSpPr/>
          <p:nvPr/>
        </p:nvSpPr>
        <p:spPr>
          <a:xfrm>
            <a:off x="611560" y="116632"/>
            <a:ext cx="2249238" cy="1512168"/>
          </a:xfrm>
          <a:prstGeom prst="notchedRightArrow">
            <a:avLst>
              <a:gd name="adj1" fmla="val 41162"/>
              <a:gd name="adj2" fmla="val 50000"/>
            </a:avLst>
          </a:prstGeom>
          <a:solidFill>
            <a:srgbClr val="FFFF00"/>
          </a:solidFill>
          <a:ln>
            <a:solidFill>
              <a:schemeClr val="tx1"/>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err="1">
                <a:ln w="317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rPr>
              <a:t>Seruan</a:t>
            </a:r>
            <a:endParaRPr lang="en-US" sz="2400" dirty="0">
              <a:ln w="317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ndParaRPr>
          </a:p>
        </p:txBody>
      </p:sp>
    </p:spTree>
    <p:extLst>
      <p:ext uri="{BB962C8B-B14F-4D97-AF65-F5344CB8AC3E}">
        <p14:creationId xmlns:p14="http://schemas.microsoft.com/office/powerpoint/2010/main" val="2252248238"/>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3)">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0000" b="-20000"/>
          </a:stretch>
        </a:blipFill>
        <a:effectLst/>
      </p:bgPr>
    </p:bg>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3" cstate="print">
            <a:lum contrast="40000"/>
          </a:blip>
          <a:srcRect/>
          <a:stretch>
            <a:fillRect/>
          </a:stretch>
        </p:blipFill>
        <p:spPr bwMode="auto">
          <a:xfrm>
            <a:off x="1" y="1071546"/>
            <a:ext cx="8715372" cy="5286388"/>
          </a:xfrm>
          <a:prstGeom prst="rect">
            <a:avLst/>
          </a:prstGeom>
          <a:noFill/>
          <a:ln w="9525">
            <a:noFill/>
            <a:miter lim="800000"/>
            <a:headEnd/>
            <a:tailEnd/>
          </a:ln>
          <a:effectLst>
            <a:outerShdw blurRad="50800" dist="38100" dir="5400000" algn="t" rotWithShape="0">
              <a:prstClr val="black">
                <a:alpha val="40000"/>
              </a:prstClr>
            </a:outerShdw>
          </a:effectLst>
        </p:spPr>
      </p:pic>
      <p:sp>
        <p:nvSpPr>
          <p:cNvPr id="7" name="Rectangle 6"/>
          <p:cNvSpPr/>
          <p:nvPr/>
        </p:nvSpPr>
        <p:spPr>
          <a:xfrm>
            <a:off x="1" y="214290"/>
            <a:ext cx="3214679" cy="785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err="1">
                <a:ln>
                  <a:solidFill>
                    <a:prstClr val="white"/>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Selawat</a:t>
            </a:r>
            <a:endParaRPr lang="ms-MY" sz="3600" b="1" dirty="0">
              <a:ln>
                <a:solidFill>
                  <a:prstClr val="white"/>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ndParaRPr>
          </a:p>
        </p:txBody>
      </p:sp>
    </p:spTree>
    <p:extLst>
      <p:ext uri="{BB962C8B-B14F-4D97-AF65-F5344CB8AC3E}">
        <p14:creationId xmlns:p14="http://schemas.microsoft.com/office/powerpoint/2010/main" val="22381046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ms-MY"/>
          </a:p>
        </p:txBody>
      </p:sp>
      <p:sp>
        <p:nvSpPr>
          <p:cNvPr id="3" name="Content Placeholder 2"/>
          <p:cNvSpPr>
            <a:spLocks noGrp="1"/>
          </p:cNvSpPr>
          <p:nvPr>
            <p:ph idx="1"/>
          </p:nvPr>
        </p:nvSpPr>
        <p:spPr/>
        <p:txBody>
          <a:bodyPr/>
          <a:lstStyle/>
          <a:p>
            <a:endParaRPr lang="ms-MY"/>
          </a:p>
        </p:txBody>
      </p:sp>
      <p:pic>
        <p:nvPicPr>
          <p:cNvPr id="2050" name="Picture 2" descr="C:\Users\wanshahril\Desktop\slide koso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51520" y="3856980"/>
            <a:ext cx="8555511" cy="1938992"/>
          </a:xfrm>
          <a:prstGeom prst="rect">
            <a:avLst/>
          </a:prstGeom>
          <a:solidFill>
            <a:schemeClr val="accent1">
              <a:alpha val="58000"/>
            </a:schemeClr>
          </a:solidFill>
        </p:spPr>
        <p:txBody>
          <a:bodyPr wrap="square">
            <a:spAutoFit/>
          </a:bodyPr>
          <a:lstStyle/>
          <a:p>
            <a:pPr algn="ct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Ya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Allah,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Ampunkanlah</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Dosa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Golongan</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Mu’minin</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Dan </a:t>
            </a:r>
            <a:r>
              <a:rPr lang="en-US"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Mu’minaat</a:t>
            </a:r>
            <a:r>
              <a:rPr lang="en-US"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Muslimin</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Dan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Muslimat</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samada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yang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masih</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hidup</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atau</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yang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telah</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mati</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Sesungguhnya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En</a:t>
            </a:r>
            <a:r>
              <a:rPr lang="en-US"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g</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kau</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Maha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Mendengar</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dan</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Maha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Memakbulkan</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segala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permintaan</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p>
        </p:txBody>
      </p:sp>
      <p:sp>
        <p:nvSpPr>
          <p:cNvPr id="6" name="Rectangle 5"/>
          <p:cNvSpPr/>
          <p:nvPr/>
        </p:nvSpPr>
        <p:spPr>
          <a:xfrm>
            <a:off x="251521" y="1484784"/>
            <a:ext cx="8532440" cy="2308324"/>
          </a:xfrm>
          <a:prstGeom prst="rect">
            <a:avLst/>
          </a:prstGeom>
          <a:solidFill>
            <a:schemeClr val="bg1">
              <a:alpha val="46000"/>
            </a:schemeClr>
          </a:solidFill>
        </p:spPr>
        <p:txBody>
          <a:bodyPr wrap="square">
            <a:spAutoFit/>
          </a:bodyPr>
          <a:lstStyle/>
          <a:p>
            <a:pPr algn="ctr" rtl="1"/>
            <a:r>
              <a:rPr lang="ar-EG"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اللَّهُمَّ اغْفِرْ </a:t>
            </a:r>
            <a:r>
              <a:rPr lang="ar-SA"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لِ</a:t>
            </a:r>
            <a:r>
              <a:rPr lang="ar-EG"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لْمُؤْمِنِيْنَ وَالْمُؤْمِنَاتِ، وَالمُسْلِمِيْنَ وَالْمُسْلِمَاتِ الأَحْيَاءِ مِنْهُمْ وَالأَمْوَات.</a:t>
            </a:r>
            <a:r>
              <a:rPr lang="ar-EG" sz="4800" b="1" dirty="0">
                <a:solidFill>
                  <a:prstClr val="black"/>
                </a:solidFill>
                <a:effectLst>
                  <a:outerShdw blurRad="38100" dist="38100" dir="2700000" algn="tl">
                    <a:srgbClr val="000000">
                      <a:alpha val="43137"/>
                    </a:srgbClr>
                  </a:outerShdw>
                </a:effectLst>
              </a:rPr>
              <a:t> </a:t>
            </a:r>
            <a:endParaRPr lang="ar-SA" sz="4800" b="1" dirty="0">
              <a:solidFill>
                <a:prstClr val="black"/>
              </a:solidFill>
              <a:effectLst>
                <a:outerShdw blurRad="38100" dist="38100" dir="2700000" algn="tl">
                  <a:srgbClr val="000000">
                    <a:alpha val="43137"/>
                  </a:srgbClr>
                </a:outerShdw>
              </a:effectLst>
            </a:endParaRPr>
          </a:p>
          <a:p>
            <a:pPr algn="ctr" rtl="1"/>
            <a:r>
              <a:rPr lang="ar-EG"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إِنَّكَ سَمِيْعٌ قَرِيْبٌ مُجِيْبُ الدَّعَوَات. </a:t>
            </a:r>
            <a:endParaRPr lang="en-US"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endParaRPr>
          </a:p>
        </p:txBody>
      </p:sp>
    </p:spTree>
    <p:extLst>
      <p:ext uri="{BB962C8B-B14F-4D97-AF65-F5344CB8AC3E}">
        <p14:creationId xmlns:p14="http://schemas.microsoft.com/office/powerpoint/2010/main" val="2146866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3" name="Rectangle 2"/>
          <p:cNvSpPr/>
          <p:nvPr/>
        </p:nvSpPr>
        <p:spPr>
          <a:xfrm>
            <a:off x="0" y="2009031"/>
            <a:ext cx="9144000" cy="2400657"/>
          </a:xfrm>
          <a:prstGeom prst="rect">
            <a:avLst/>
          </a:prstGeom>
          <a:solidFill>
            <a:schemeClr val="bg2">
              <a:alpha val="27000"/>
            </a:schemeClr>
          </a:solidFill>
        </p:spPr>
        <p:txBody>
          <a:bodyPr wrap="square">
            <a:spAutoFit/>
          </a:bodyPr>
          <a:lstStyle/>
          <a:p>
            <a:pPr algn="ctr" rtl="1" fontAlgn="auto">
              <a:spcBef>
                <a:spcPts val="0"/>
              </a:spcBef>
              <a:spcAft>
                <a:spcPts val="0"/>
              </a:spcAft>
              <a:defRPr/>
            </a:pPr>
            <a:r>
              <a:rPr lang="ar-SA" sz="15000" b="1" dirty="0">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2" charset="-78"/>
                <a:cs typeface="Traditional Arabic" pitchFamily="2" charset="-78"/>
              </a:rPr>
              <a:t>الْحَمْدُ لِلَّه </a:t>
            </a:r>
            <a:endParaRPr lang="en-US" sz="15000" b="1" dirty="0">
              <a:ln w="3175" cmpd="sng">
                <a:solidFill>
                  <a:schemeClr val="tx1"/>
                </a:solidFill>
                <a:prstDash val="solid"/>
              </a:ln>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2" charset="-78"/>
              <a:cs typeface="Traditional Arabic" pitchFamily="2" charset="-78"/>
            </a:endParaRPr>
          </a:p>
        </p:txBody>
      </p:sp>
      <p:sp>
        <p:nvSpPr>
          <p:cNvPr id="4" name="TextBox 3"/>
          <p:cNvSpPr txBox="1"/>
          <p:nvPr/>
        </p:nvSpPr>
        <p:spPr>
          <a:xfrm>
            <a:off x="285720" y="4848761"/>
            <a:ext cx="8286808" cy="1323439"/>
          </a:xfrm>
          <a:prstGeom prst="rect">
            <a:avLst/>
          </a:prstGeom>
          <a:noFill/>
          <a:ln w="57150">
            <a:noFill/>
          </a:ln>
        </p:spPr>
        <p:txBody>
          <a:bodyPr wrap="square">
            <a:spAutoFit/>
          </a:bodyPr>
          <a:lstStyle/>
          <a:p>
            <a:pPr algn="ctr" fontAlgn="auto">
              <a:spcBef>
                <a:spcPts val="0"/>
              </a:spcBef>
              <a:spcAft>
                <a:spcPts val="0"/>
              </a:spcAft>
              <a:defRPr/>
            </a:pPr>
            <a:r>
              <a:rPr lang="en-US" sz="4000" b="1" dirty="0" err="1">
                <a:ln w="28575">
                  <a:solidFill>
                    <a:schemeClr val="tx1"/>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Segala</a:t>
            </a:r>
            <a:r>
              <a:rPr lang="en-US" sz="4000" b="1" dirty="0">
                <a:ln w="28575">
                  <a:solidFill>
                    <a:schemeClr val="tx1"/>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r>
              <a:rPr lang="en-US" sz="4000" b="1" dirty="0" err="1">
                <a:ln w="28575">
                  <a:solidFill>
                    <a:schemeClr val="tx1"/>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puji-pujian</a:t>
            </a:r>
            <a:r>
              <a:rPr lang="en-US" sz="4000" b="1" dirty="0">
                <a:ln w="28575">
                  <a:solidFill>
                    <a:schemeClr val="tx1"/>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r>
              <a:rPr lang="en-US" sz="4000" b="1" dirty="0" err="1">
                <a:ln w="28575">
                  <a:solidFill>
                    <a:schemeClr val="tx1"/>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hanya</a:t>
            </a:r>
            <a:r>
              <a:rPr lang="en-US" sz="4000" b="1" dirty="0">
                <a:ln w="28575">
                  <a:solidFill>
                    <a:schemeClr val="tx1"/>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r>
              <a:rPr lang="en-US" sz="4000" b="1" dirty="0" err="1">
                <a:ln w="28575">
                  <a:solidFill>
                    <a:schemeClr val="tx1"/>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bagi</a:t>
            </a:r>
            <a:r>
              <a:rPr lang="en-US" sz="4000" b="1" dirty="0">
                <a:ln w="28575">
                  <a:solidFill>
                    <a:schemeClr val="tx1"/>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Allah S.W.T.</a:t>
            </a:r>
          </a:p>
        </p:txBody>
      </p:sp>
      <p:sp>
        <p:nvSpPr>
          <p:cNvPr id="5" name="Rectangle 4"/>
          <p:cNvSpPr/>
          <p:nvPr/>
        </p:nvSpPr>
        <p:spPr>
          <a:xfrm>
            <a:off x="642910" y="294519"/>
            <a:ext cx="7500990" cy="584775"/>
          </a:xfrm>
          <a:prstGeom prst="rect">
            <a:avLst/>
          </a:prstGeom>
        </p:spPr>
        <p:txBody>
          <a:bodyPr wrap="square">
            <a:spAutoFit/>
          </a:bodyPr>
          <a:lstStyle/>
          <a:p>
            <a:pPr algn="ctr" fontAlgn="auto">
              <a:spcBef>
                <a:spcPts val="0"/>
              </a:spcBef>
              <a:spcAft>
                <a:spcPts val="0"/>
              </a:spcAft>
              <a:defRPr/>
            </a:pPr>
            <a:r>
              <a:rPr lang="en-US" sz="3200"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Pujian</a:t>
            </a:r>
            <a:r>
              <a:rPr lang="en-US" sz="32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3200"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Kepada</a:t>
            </a:r>
            <a:r>
              <a:rPr lang="en-US" sz="32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Allah S.W.T.</a:t>
            </a:r>
          </a:p>
        </p:txBody>
      </p:sp>
    </p:spTree>
    <p:extLst>
      <p:ext uri="{BB962C8B-B14F-4D97-AF65-F5344CB8AC3E}">
        <p14:creationId xmlns:p14="http://schemas.microsoft.com/office/powerpoint/2010/main" val="3602839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4F259D50-600E-284C-81B3-E58226A7C1E2}"/>
              </a:ext>
            </a:extLst>
          </p:cNvPr>
          <p:cNvPicPr>
            <a:picLocks noGrp="1" noChangeAspect="1"/>
          </p:cNvPicPr>
          <p:nvPr>
            <p:ph type="pic" sz="quarter" idx="14"/>
          </p:nvPr>
        </p:nvPicPr>
        <p:blipFill>
          <a:blip r:embed="rId2" cstate="hqprint">
            <a:extLst>
              <a:ext uri="{28A0092B-C50C-407E-A947-70E740481C1C}">
                <a14:useLocalDpi xmlns:a14="http://schemas.microsoft.com/office/drawing/2010/main"/>
              </a:ext>
            </a:extLst>
          </a:blip>
          <a:srcRect/>
          <a:stretch>
            <a:fillRect/>
          </a:stretch>
        </p:blipFill>
        <p:spPr>
          <a:xfrm>
            <a:off x="0" y="-30173"/>
            <a:ext cx="9144000" cy="6858001"/>
          </a:xfrm>
        </p:spPr>
      </p:pic>
      <p:sp>
        <p:nvSpPr>
          <p:cNvPr id="3" name="Rectangle 2"/>
          <p:cNvSpPr/>
          <p:nvPr/>
        </p:nvSpPr>
        <p:spPr>
          <a:xfrm>
            <a:off x="4115854" y="2347"/>
            <a:ext cx="1571264"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DOA</a:t>
            </a:r>
            <a:endParaRPr lang="en-US" sz="4800" b="1" cap="none"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228600" y="990599"/>
            <a:ext cx="8686800" cy="559904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rtl="1">
              <a:defRPr/>
            </a:pPr>
            <a:r>
              <a:rPr lang="en-US" sz="6000" b="1" dirty="0">
                <a:solidFill>
                  <a:srgbClr val="92D050"/>
                </a:solidFill>
                <a:latin typeface="Traditional Arabic" pitchFamily="18" charset="-78"/>
                <a:cs typeface="Traditional Arabic" pitchFamily="18" charset="-78"/>
              </a:rPr>
              <a:t> </a:t>
            </a:r>
            <a:r>
              <a:rPr lang="ar-SA" sz="6000" b="1" dirty="0">
                <a:solidFill>
                  <a:srgbClr val="92D050"/>
                </a:solidFill>
                <a:latin typeface="Traditional Arabic" pitchFamily="18" charset="-78"/>
                <a:cs typeface="Traditional Arabic" pitchFamily="18" charset="-78"/>
              </a:rPr>
              <a:t>اللَّهُمَّ ادْفَعْ عَنَّا الْبَلاءَ وَالْوَبَاءَ وَالْفَحْشَاءَ</a:t>
            </a:r>
            <a:r>
              <a:rPr lang="en-US" sz="6000" b="1" dirty="0">
                <a:solidFill>
                  <a:srgbClr val="92D050"/>
                </a:solidFill>
                <a:latin typeface="Traditional Arabic" pitchFamily="18" charset="-78"/>
                <a:cs typeface="Traditional Arabic" pitchFamily="18" charset="-78"/>
              </a:rPr>
              <a:t> </a:t>
            </a:r>
            <a:br>
              <a:rPr lang="en-US" sz="6000" b="1" dirty="0">
                <a:solidFill>
                  <a:srgbClr val="92D050"/>
                </a:solidFill>
                <a:latin typeface="Traditional Arabic" pitchFamily="18" charset="-78"/>
                <a:cs typeface="Traditional Arabic" pitchFamily="18" charset="-78"/>
              </a:rPr>
            </a:br>
            <a:r>
              <a:rPr lang="ar-SA" sz="6000" b="1" dirty="0">
                <a:solidFill>
                  <a:srgbClr val="92D050"/>
                </a:solidFill>
                <a:latin typeface="Traditional Arabic" pitchFamily="18" charset="-78"/>
                <a:cs typeface="Traditional Arabic" pitchFamily="18" charset="-78"/>
              </a:rPr>
              <a:t>مَا لا يَصْرِفُهُ غَيْرُكَ. اللَّهُمَّ إِنَّا نَعُوذُ بِكَ مِنَ</a:t>
            </a:r>
            <a:br>
              <a:rPr lang="en-US" sz="6000" b="1" dirty="0">
                <a:solidFill>
                  <a:srgbClr val="92D050"/>
                </a:solidFill>
                <a:latin typeface="Traditional Arabic" pitchFamily="18" charset="-78"/>
                <a:cs typeface="Traditional Arabic" pitchFamily="18" charset="-78"/>
              </a:rPr>
            </a:br>
            <a:r>
              <a:rPr lang="ar-SA" sz="6000" b="1" dirty="0">
                <a:solidFill>
                  <a:srgbClr val="92D050"/>
                </a:solidFill>
                <a:latin typeface="Traditional Arabic" pitchFamily="18" charset="-78"/>
                <a:cs typeface="Traditional Arabic" pitchFamily="18" charset="-78"/>
              </a:rPr>
              <a:t>البَرَصِ وَالْجُنُونِ وَالْجُذَامِ </a:t>
            </a:r>
            <a:endParaRPr lang="en-US" sz="6000" b="1" dirty="0">
              <a:solidFill>
                <a:srgbClr val="92D050"/>
              </a:solidFill>
              <a:latin typeface="Traditional Arabic" pitchFamily="18" charset="-78"/>
              <a:cs typeface="Traditional Arabic" pitchFamily="18" charset="-78"/>
            </a:endParaRPr>
          </a:p>
          <a:p>
            <a:pPr algn="ctr" rtl="1">
              <a:defRPr/>
            </a:pPr>
            <a:r>
              <a:rPr lang="ar-SA" sz="6000" b="1" dirty="0">
                <a:solidFill>
                  <a:srgbClr val="92D050"/>
                </a:solidFill>
                <a:latin typeface="Traditional Arabic" pitchFamily="18" charset="-78"/>
                <a:cs typeface="Traditional Arabic" pitchFamily="18" charset="-78"/>
              </a:rPr>
              <a:t>وَمِن سَيِّئِ الأَسْقَامِ</a:t>
            </a:r>
            <a:r>
              <a:rPr lang="en-US" sz="6000" b="1" dirty="0">
                <a:solidFill>
                  <a:srgbClr val="92D050"/>
                </a:solidFill>
                <a:latin typeface="Traditional Arabic" pitchFamily="18" charset="-78"/>
                <a:cs typeface="Traditional Arabic" pitchFamily="18" charset="-78"/>
              </a:rPr>
              <a:t>.</a:t>
            </a:r>
            <a:br>
              <a:rPr lang="en-US" sz="6000" b="1" dirty="0">
                <a:solidFill>
                  <a:srgbClr val="92D050"/>
                </a:solidFill>
                <a:latin typeface="Traditional Arabic" pitchFamily="18" charset="-78"/>
                <a:cs typeface="Traditional Arabic" pitchFamily="18" charset="-78"/>
              </a:rPr>
            </a:br>
            <a:r>
              <a:rPr lang="ar-SA" sz="6000" b="1" dirty="0">
                <a:solidFill>
                  <a:srgbClr val="92D050"/>
                </a:solidFill>
                <a:latin typeface="Traditional Arabic" pitchFamily="18" charset="-78"/>
                <a:cs typeface="Traditional Arabic" pitchFamily="18" charset="-78"/>
              </a:rPr>
              <a:t> اللَّهُمَّ اشْفِ مَرْضَانَا وَارْحَمْ مَّوْتَانَا،</a:t>
            </a:r>
            <a:endParaRPr lang="en-US" sz="6000" b="1" dirty="0">
              <a:solidFill>
                <a:srgbClr val="92D050"/>
              </a:solidFill>
              <a:latin typeface="Traditional Arabic" pitchFamily="18" charset="-78"/>
              <a:cs typeface="Traditional Arabic" pitchFamily="18" charset="-78"/>
            </a:endParaRPr>
          </a:p>
          <a:p>
            <a:pPr algn="ctr" rtl="1">
              <a:defRPr/>
            </a:pPr>
            <a:r>
              <a:rPr lang="ar-SA" sz="6000" b="1" dirty="0">
                <a:solidFill>
                  <a:srgbClr val="92D050"/>
                </a:solidFill>
                <a:latin typeface="Traditional Arabic" pitchFamily="18" charset="-78"/>
                <a:cs typeface="Traditional Arabic" pitchFamily="18" charset="-78"/>
              </a:rPr>
              <a:t> وَالْطُفْ بِنَا</a:t>
            </a:r>
            <a:r>
              <a:rPr lang="en-US" sz="6000" b="1" dirty="0">
                <a:solidFill>
                  <a:srgbClr val="92D050"/>
                </a:solidFill>
                <a:latin typeface="Traditional Arabic" pitchFamily="18" charset="-78"/>
                <a:cs typeface="Traditional Arabic" pitchFamily="18" charset="-78"/>
              </a:rPr>
              <a:t> </a:t>
            </a:r>
            <a:r>
              <a:rPr lang="ar-SA" sz="6000" b="1" dirty="0">
                <a:solidFill>
                  <a:srgbClr val="92D050"/>
                </a:solidFill>
                <a:latin typeface="Traditional Arabic" pitchFamily="18" charset="-78"/>
                <a:cs typeface="Traditional Arabic" pitchFamily="18" charset="-78"/>
              </a:rPr>
              <a:t>فِيمَا نَزَلَ بِنَا.</a:t>
            </a:r>
            <a:endParaRPr lang="en-US" sz="6000" b="1" dirty="0">
              <a:solidFill>
                <a:srgbClr val="92D050"/>
              </a:solidFill>
            </a:endParaRPr>
          </a:p>
        </p:txBody>
      </p:sp>
    </p:spTree>
    <p:extLst>
      <p:ext uri="{BB962C8B-B14F-4D97-AF65-F5344CB8AC3E}">
        <p14:creationId xmlns:p14="http://schemas.microsoft.com/office/powerpoint/2010/main" val="3879221275"/>
      </p:ext>
    </p:extLst>
  </p:cSld>
  <p:clrMapOvr>
    <a:masterClrMapping/>
  </p:clrMapOvr>
  <p:transition advClick="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cstate="print"/>
          <a:srcRect r="2687"/>
          <a:stretch>
            <a:fillRect/>
          </a:stretch>
        </p:blipFill>
        <p:spPr bwMode="auto">
          <a:xfrm>
            <a:off x="0" y="0"/>
            <a:ext cx="9144000" cy="6858000"/>
          </a:xfrm>
          <a:prstGeom prst="rect">
            <a:avLst/>
          </a:prstGeom>
          <a:noFill/>
          <a:ln w="9525" algn="in">
            <a:noFill/>
            <a:miter lim="800000"/>
            <a:headEnd/>
            <a:tailEnd/>
          </a:ln>
          <a:effectLst/>
        </p:spPr>
      </p:pic>
    </p:spTree>
    <p:extLst>
      <p:ext uri="{BB962C8B-B14F-4D97-AF65-F5344CB8AC3E}">
        <p14:creationId xmlns:p14="http://schemas.microsoft.com/office/powerpoint/2010/main" val="24853216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r="4916"/>
          <a:stretch>
            <a:fillRect/>
          </a:stretch>
        </p:blipFill>
        <p:spPr bwMode="auto">
          <a:xfrm>
            <a:off x="0" y="0"/>
            <a:ext cx="9144000" cy="6858000"/>
          </a:xfrm>
          <a:prstGeom prst="rect">
            <a:avLst/>
          </a:prstGeom>
          <a:noFill/>
          <a:ln w="9525" algn="in">
            <a:noFill/>
            <a:miter lim="800000"/>
            <a:headEnd/>
            <a:tailEnd/>
          </a:ln>
          <a:effectLst/>
        </p:spPr>
      </p:pic>
    </p:spTree>
    <p:extLst>
      <p:ext uri="{BB962C8B-B14F-4D97-AF65-F5344CB8AC3E}">
        <p14:creationId xmlns:p14="http://schemas.microsoft.com/office/powerpoint/2010/main" val="4414318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ms-MY"/>
          </a:p>
        </p:txBody>
      </p:sp>
      <p:sp>
        <p:nvSpPr>
          <p:cNvPr id="3" name="Content Placeholder 2"/>
          <p:cNvSpPr>
            <a:spLocks noGrp="1"/>
          </p:cNvSpPr>
          <p:nvPr>
            <p:ph idx="1"/>
          </p:nvPr>
        </p:nvSpPr>
        <p:spPr/>
        <p:txBody>
          <a:bodyPr/>
          <a:lstStyle/>
          <a:p>
            <a:endParaRPr lang="ms-MY"/>
          </a:p>
        </p:txBody>
      </p:sp>
      <p:pic>
        <p:nvPicPr>
          <p:cNvPr id="4" name="Picture 2" descr="C:\Users\wanshahril\Desktop\slide koso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60"/>
          <p:cNvSpPr txBox="1">
            <a:spLocks noChangeArrowheads="1"/>
          </p:cNvSpPr>
          <p:nvPr/>
        </p:nvSpPr>
        <p:spPr bwMode="auto">
          <a:xfrm>
            <a:off x="179512" y="1335534"/>
            <a:ext cx="8735886" cy="4832092"/>
          </a:xfrm>
          <a:prstGeom prst="rect">
            <a:avLst/>
          </a:prstGeom>
          <a:gradFill>
            <a:gsLst>
              <a:gs pos="0">
                <a:schemeClr val="accent4">
                  <a:tint val="50000"/>
                  <a:satMod val="300000"/>
                </a:schemeClr>
              </a:gs>
              <a:gs pos="35000">
                <a:schemeClr val="accent4">
                  <a:tint val="37000"/>
                  <a:satMod val="300000"/>
                </a:schemeClr>
              </a:gs>
              <a:gs pos="100000">
                <a:schemeClr val="accent4">
                  <a:tint val="15000"/>
                  <a:satMod val="350000"/>
                </a:schemeClr>
              </a:gs>
            </a:gsLst>
          </a:gra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algn="ctr">
              <a:defRPr/>
            </a:pPr>
            <a:r>
              <a:rPr lang="ar-EG"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  رَبَّنَا آتِنَا فِي الدُّنْيَا حَسَنَةً وَفِي الآخِرَةِ حَسَنَةً  وَقِنَا عَذَابَ النَّارِ. وَصَلَّى اللهُ عَلىَ سَيِّدِنَا مُحَمَّدٍ وَعَلىَ آلِهِ وَصَحْبِهِ وَسَلَّمْ. وَالْحَمْدُ للهِ رَبِّ الْعَالَمِيْنَ.</a:t>
            </a:r>
            <a:endParaRPr lang="en-US"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endParaRPr>
          </a:p>
          <a:p>
            <a:pPr algn="ctr" fontAlgn="base">
              <a:spcBef>
                <a:spcPct val="0"/>
              </a:spcBef>
              <a:spcAft>
                <a:spcPct val="0"/>
              </a:spcAft>
              <a:defRPr/>
            </a:pPr>
            <a:r>
              <a:rPr lang="en-US" sz="3600" b="1" dirty="0" err="1">
                <a:ln w="12700">
                  <a:solidFill>
                    <a:sysClr val="windowText" lastClr="000000"/>
                  </a:solidFill>
                </a:ln>
                <a:solidFill>
                  <a:srgbClr val="FFC000"/>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Ya</a:t>
            </a:r>
            <a:r>
              <a:rPr lang="en-US" sz="3600" b="1" dirty="0">
                <a:ln w="12700">
                  <a:solidFill>
                    <a:sysClr val="windowText" lastClr="000000"/>
                  </a:solidFill>
                </a:ln>
                <a:solidFill>
                  <a:srgbClr val="FFC000"/>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Allah… </a:t>
            </a:r>
          </a:p>
          <a:p>
            <a:pPr algn="ctr" fontAlgn="base">
              <a:spcBef>
                <a:spcPct val="0"/>
              </a:spcBef>
              <a:spcAft>
                <a:spcPct val="0"/>
              </a:spcAft>
              <a:defRPr/>
            </a:pPr>
            <a:r>
              <a:rPr lang="en-US" sz="32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Kurniakanlah</a:t>
            </a:r>
            <a:r>
              <a:rPr lang="en-US" sz="32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Kepada</a:t>
            </a:r>
            <a:r>
              <a:rPr lang="en-US" sz="32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Kami </a:t>
            </a:r>
            <a:r>
              <a:rPr lang="en-US" sz="32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Kebaikan</a:t>
            </a:r>
            <a:r>
              <a:rPr lang="en-US" sz="32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Di </a:t>
            </a:r>
            <a:r>
              <a:rPr lang="en-US" sz="32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Dunia</a:t>
            </a:r>
            <a:r>
              <a:rPr lang="en-US" sz="32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Dan </a:t>
            </a:r>
            <a:r>
              <a:rPr lang="en-US" sz="32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Kebaikan</a:t>
            </a:r>
            <a:r>
              <a:rPr lang="en-US" sz="32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Di </a:t>
            </a:r>
            <a:r>
              <a:rPr lang="en-US" sz="32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Akhirat</a:t>
            </a:r>
            <a:r>
              <a:rPr lang="en-US" sz="32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Serta </a:t>
            </a:r>
            <a:r>
              <a:rPr lang="en-US" sz="32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Hindarilah</a:t>
            </a:r>
            <a:r>
              <a:rPr lang="en-US" sz="32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Kami Dari </a:t>
            </a:r>
            <a:r>
              <a:rPr lang="en-US" sz="32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Seksaan</a:t>
            </a:r>
            <a:r>
              <a:rPr lang="en-US" sz="32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Neraka</a:t>
            </a:r>
            <a:r>
              <a:rPr lang="en-US" sz="32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a:t>
            </a:r>
          </a:p>
        </p:txBody>
      </p:sp>
    </p:spTree>
    <p:extLst>
      <p:ext uri="{BB962C8B-B14F-4D97-AF65-F5344CB8AC3E}">
        <p14:creationId xmlns:p14="http://schemas.microsoft.com/office/powerpoint/2010/main" val="38282886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381000" y="1322744"/>
            <a:ext cx="8382000" cy="5230456"/>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lstStyle/>
          <a:p>
            <a:pPr marL="419100" indent="-382588" algn="ctr" eaLnBrk="0" hangingPunct="0">
              <a:lnSpc>
                <a:spcPct val="90000"/>
              </a:lnSpc>
              <a:defRPr/>
            </a:pPr>
            <a:r>
              <a:rPr lang="sv-SE"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Maka Ingatlah Allah Yang Maha Agung </a:t>
            </a:r>
          </a:p>
          <a:p>
            <a:pPr marL="419100" indent="-382588" algn="ctr" eaLnBrk="0" hangingPunct="0">
              <a:lnSpc>
                <a:spcPct val="90000"/>
              </a:lnSpc>
              <a:defRPr/>
            </a:pP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Nescaya</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Dia</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Akan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Mengingatimu</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p>
          <a:p>
            <a:pPr marL="419100" indent="-382588" algn="ctr" eaLnBrk="0" hangingPunct="0">
              <a:lnSpc>
                <a:spcPct val="90000"/>
              </a:lnSpc>
              <a:defRPr/>
            </a:pP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Dan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Bersyukurlah</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Di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Atas</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Nikmat-nikmatNya</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Nescaya</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Dia</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Akan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Menambahkan</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Lagi</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Nikmat</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Itu</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Kepadamu</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dan</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Pohonlah</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p>
          <a:p>
            <a:pPr marL="419100" indent="-382588" algn="ctr" eaLnBrk="0" hangingPunct="0">
              <a:lnSpc>
                <a:spcPct val="90000"/>
              </a:lnSpc>
              <a:defRPr/>
            </a:pP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Dari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Kelebihannya</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Nescaya</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Akan</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Diberikannya</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Kepadamu</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Dan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Sesungguhnya</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Mengingati</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Allah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Itu</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Lebih</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Besar</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Faedah</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Dan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Kesannya</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Dan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Ingatlah</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Allah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Mengetahui</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Apa</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Yang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Kamu</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Kerjakan</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a:t>
            </a:r>
          </a:p>
        </p:txBody>
      </p:sp>
      <p:sp>
        <p:nvSpPr>
          <p:cNvPr id="4" name="Rectangle 3"/>
          <p:cNvSpPr/>
          <p:nvPr/>
        </p:nvSpPr>
        <p:spPr>
          <a:xfrm>
            <a:off x="395536" y="260648"/>
            <a:ext cx="8382000" cy="9144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b="1" dirty="0" err="1">
                <a:ln w="18415" cmpd="sng">
                  <a:solidFill>
                    <a:prstClr val="black"/>
                  </a:solidFill>
                  <a:prstDash val="solid"/>
                </a:ln>
                <a:solidFill>
                  <a:prstClr val="white"/>
                </a:solidFill>
                <a:effectLst>
                  <a:glow rad="63500">
                    <a:prstClr val="black">
                      <a:alpha val="40000"/>
                    </a:prstClr>
                  </a:glow>
                  <a:outerShdw blurRad="63500" dir="3600000" algn="tl" rotWithShape="0">
                    <a:srgbClr val="000000">
                      <a:alpha val="70000"/>
                    </a:srgbClr>
                  </a:outerShdw>
                </a:effectLst>
                <a:latin typeface="Monotype Corsiva" pitchFamily="66" charset="0"/>
                <a:cs typeface="Arial" pitchFamily="34" charset="0"/>
              </a:rPr>
              <a:t>Wahai</a:t>
            </a:r>
            <a:r>
              <a:rPr lang="en-US" sz="4400" b="1" dirty="0">
                <a:ln w="18415" cmpd="sng">
                  <a:solidFill>
                    <a:prstClr val="black"/>
                  </a:solidFill>
                  <a:prstDash val="solid"/>
                </a:ln>
                <a:solidFill>
                  <a:prstClr val="white"/>
                </a:solidFill>
                <a:effectLst>
                  <a:glow rad="63500">
                    <a:prstClr val="black">
                      <a:alpha val="40000"/>
                    </a:prstClr>
                  </a:glow>
                  <a:outerShdw blurRad="63500" dir="3600000" algn="tl" rotWithShape="0">
                    <a:srgbClr val="000000">
                      <a:alpha val="70000"/>
                    </a:srgbClr>
                  </a:outerShdw>
                </a:effectLst>
                <a:latin typeface="Monotype Corsiva" pitchFamily="66" charset="0"/>
                <a:cs typeface="Arial" pitchFamily="34" charset="0"/>
              </a:rPr>
              <a:t> Hamba-hamba Allah….</a:t>
            </a:r>
          </a:p>
        </p:txBody>
      </p:sp>
    </p:spTree>
    <p:extLst>
      <p:ext uri="{BB962C8B-B14F-4D97-AF65-F5344CB8AC3E}">
        <p14:creationId xmlns:p14="http://schemas.microsoft.com/office/powerpoint/2010/main" val="1273392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3" name="Rectangle 2"/>
          <p:cNvSpPr/>
          <p:nvPr/>
        </p:nvSpPr>
        <p:spPr>
          <a:xfrm>
            <a:off x="0" y="1695665"/>
            <a:ext cx="9144000" cy="1754326"/>
          </a:xfrm>
          <a:prstGeom prst="rect">
            <a:avLst/>
          </a:prstGeom>
          <a:solidFill>
            <a:schemeClr val="bg2">
              <a:alpha val="14000"/>
            </a:schemeClr>
          </a:solidFill>
        </p:spPr>
        <p:txBody>
          <a:bodyPr wrap="square">
            <a:spAutoFit/>
          </a:bodyPr>
          <a:lstStyle/>
          <a:p>
            <a:pPr algn="ctr" rtl="1"/>
            <a:r>
              <a:rPr lang="ar-SA" sz="5400" b="1" dirty="0">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2" charset="-78"/>
                <a:cs typeface="Traditional Arabic" pitchFamily="2" charset="-78"/>
              </a:rPr>
              <a:t>وَأَشْهَدُ أَنْ لآ إِلَهَ إِلاَّ اللهُ وَحْدَهُ لاَ شَرِيْكَ لَهُ، وَأَشْهَدُ أَنَّ مُحَمَّدًا عَبْدُهُ وَرَسُوْلُهُ</a:t>
            </a:r>
            <a:endParaRPr lang="ms-MY" sz="5400" dirty="0">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2" charset="-78"/>
              <a:cs typeface="Traditional Arabic" pitchFamily="2" charset="-78"/>
            </a:endParaRPr>
          </a:p>
        </p:txBody>
      </p:sp>
      <p:sp>
        <p:nvSpPr>
          <p:cNvPr id="4" name="Rectangle 3"/>
          <p:cNvSpPr/>
          <p:nvPr/>
        </p:nvSpPr>
        <p:spPr>
          <a:xfrm>
            <a:off x="714348" y="279141"/>
            <a:ext cx="7500990" cy="646331"/>
          </a:xfrm>
          <a:prstGeom prst="rect">
            <a:avLst/>
          </a:prstGeom>
        </p:spPr>
        <p:txBody>
          <a:bodyPr wrap="square">
            <a:spAutoFit/>
          </a:bodyPr>
          <a:lstStyle/>
          <a:p>
            <a:pPr algn="ctr" fontAlgn="auto">
              <a:spcBef>
                <a:spcPts val="0"/>
              </a:spcBef>
              <a:spcAft>
                <a:spcPts val="0"/>
              </a:spcAft>
              <a:defRPr/>
            </a:pPr>
            <a:r>
              <a:rPr lang="en-US" sz="3600"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Syahadah</a:t>
            </a:r>
            <a:endParaRPr lang="en-US" sz="36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5" name="TextBox 4"/>
          <p:cNvSpPr txBox="1"/>
          <p:nvPr/>
        </p:nvSpPr>
        <p:spPr>
          <a:xfrm>
            <a:off x="214282" y="3922455"/>
            <a:ext cx="8643998" cy="2554545"/>
          </a:xfrm>
          <a:prstGeom prst="rect">
            <a:avLst/>
          </a:prstGeom>
          <a:noFill/>
          <a:ln w="57150">
            <a:noFill/>
          </a:ln>
        </p:spPr>
        <p:txBody>
          <a:bodyPr wrap="square">
            <a:spAutoFit/>
          </a:bodyPr>
          <a:lstStyle/>
          <a:p>
            <a:pPr algn="ctr" fontAlgn="auto">
              <a:spcBef>
                <a:spcPts val="0"/>
              </a:spcBef>
              <a:spcAft>
                <a:spcPts val="0"/>
              </a:spcAft>
              <a:defRPr/>
            </a:pPr>
            <a:r>
              <a:rPr lang="en-US" sz="3200" b="1" dirty="0" err="1">
                <a:ln w="190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Aku</a:t>
            </a:r>
            <a:r>
              <a:rPr lang="en-US" sz="3200" b="1" dirty="0">
                <a:ln w="190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3200" b="1" dirty="0" err="1">
                <a:ln w="190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naik</a:t>
            </a:r>
            <a:r>
              <a:rPr lang="en-US" sz="3200" b="1" dirty="0">
                <a:ln w="190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3200" b="1" dirty="0" err="1">
                <a:ln w="190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saksi</a:t>
            </a:r>
            <a:r>
              <a:rPr lang="en-US" sz="3200" b="1" dirty="0">
                <a:ln w="190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3200" b="1" dirty="0" err="1">
                <a:ln w="190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bahawasanya</a:t>
            </a:r>
            <a:r>
              <a:rPr lang="en-US" sz="3200" b="1" dirty="0">
                <a:ln w="190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3200" b="1" dirty="0" err="1">
                <a:ln w="190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tiada</a:t>
            </a:r>
            <a:r>
              <a:rPr lang="en-US" sz="3200" b="1" dirty="0">
                <a:ln w="190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3200" b="1" dirty="0" err="1">
                <a:ln w="190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Tuhan</a:t>
            </a:r>
            <a:r>
              <a:rPr lang="en-US" sz="3200" b="1" dirty="0">
                <a:ln w="190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3200" b="1" dirty="0" err="1">
                <a:ln w="190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selain</a:t>
            </a:r>
            <a:r>
              <a:rPr lang="en-US" sz="3200" b="1" dirty="0">
                <a:ln w="190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Allah, </a:t>
            </a:r>
            <a:r>
              <a:rPr lang="en-US" sz="3200" b="1" dirty="0" err="1">
                <a:ln w="190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tiada</a:t>
            </a:r>
            <a:r>
              <a:rPr lang="en-US" sz="3200" b="1" dirty="0">
                <a:ln w="190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3200" b="1" dirty="0" err="1">
                <a:ln w="190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sekutu</a:t>
            </a:r>
            <a:r>
              <a:rPr lang="en-US" sz="3200" b="1" dirty="0">
                <a:ln w="190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3200" b="1" dirty="0" err="1">
                <a:ln w="190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bagiNya</a:t>
            </a:r>
            <a:r>
              <a:rPr lang="en-US" sz="3200" b="1" dirty="0">
                <a:ln w="190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3200" b="1" dirty="0" err="1">
                <a:ln w="190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dan</a:t>
            </a:r>
            <a:r>
              <a:rPr lang="en-US" sz="3200" b="1" dirty="0">
                <a:ln w="190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3200" b="1" dirty="0" err="1">
                <a:ln w="190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aku</a:t>
            </a:r>
            <a:r>
              <a:rPr lang="en-US" sz="3200" b="1" dirty="0">
                <a:ln w="190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3200" b="1" dirty="0" err="1">
                <a:ln w="190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naik</a:t>
            </a:r>
            <a:r>
              <a:rPr lang="en-US" sz="3200" b="1" dirty="0">
                <a:ln w="190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3200" b="1" dirty="0" err="1">
                <a:ln w="190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saksi</a:t>
            </a:r>
            <a:r>
              <a:rPr lang="en-US" sz="3200" b="1" dirty="0">
                <a:ln w="190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3200" b="1" dirty="0" err="1">
                <a:ln w="190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bahawa</a:t>
            </a:r>
            <a:r>
              <a:rPr lang="en-US" sz="3200" b="1" dirty="0">
                <a:ln w="190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3200" b="1" dirty="0" err="1">
                <a:ln w="190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Nabi</a:t>
            </a:r>
            <a:r>
              <a:rPr lang="en-US" sz="3200" b="1" dirty="0">
                <a:ln w="190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Muhammad S.A.W, </a:t>
            </a:r>
            <a:r>
              <a:rPr lang="en-US" sz="3200" b="1" dirty="0" err="1">
                <a:ln w="190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hambaNya</a:t>
            </a:r>
            <a:r>
              <a:rPr lang="en-US" sz="3200" b="1" dirty="0">
                <a:ln w="190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3200" b="1" dirty="0" err="1">
                <a:ln w="190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dan</a:t>
            </a:r>
            <a:r>
              <a:rPr lang="en-US" sz="3200" b="1" dirty="0">
                <a:ln w="190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3200" b="1" dirty="0" err="1">
                <a:ln w="190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RasulNya</a:t>
            </a:r>
            <a:r>
              <a:rPr lang="en-US" sz="3200" b="1" dirty="0">
                <a:ln w="190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a:t>
            </a:r>
          </a:p>
        </p:txBody>
      </p:sp>
    </p:spTree>
    <p:extLst>
      <p:ext uri="{BB962C8B-B14F-4D97-AF65-F5344CB8AC3E}">
        <p14:creationId xmlns:p14="http://schemas.microsoft.com/office/powerpoint/2010/main" val="36028391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3" name="Rectangle 2"/>
          <p:cNvSpPr/>
          <p:nvPr/>
        </p:nvSpPr>
        <p:spPr>
          <a:xfrm>
            <a:off x="153762" y="1639139"/>
            <a:ext cx="8914038" cy="2123658"/>
          </a:xfrm>
          <a:prstGeom prst="rect">
            <a:avLst/>
          </a:prstGeom>
          <a:solidFill>
            <a:schemeClr val="bg2">
              <a:alpha val="11000"/>
            </a:schemeClr>
          </a:solidFill>
        </p:spPr>
        <p:txBody>
          <a:bodyPr wrap="square">
            <a:spAutoFit/>
          </a:bodyPr>
          <a:lstStyle/>
          <a:p>
            <a:pPr algn="ctr" rtl="1"/>
            <a:r>
              <a:rPr lang="ar-SA" sz="66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اَللَّهُمَّ صَلِّ وسلم عَلَى مُحَمَّدٍ وَعَلَى آلِه وصحبه أَجْمَعِيْن</a:t>
            </a:r>
            <a:endParaRPr lang="ms-MY" sz="66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endParaRPr>
          </a:p>
        </p:txBody>
      </p:sp>
      <p:sp>
        <p:nvSpPr>
          <p:cNvPr id="4" name="TextBox 3"/>
          <p:cNvSpPr txBox="1"/>
          <p:nvPr/>
        </p:nvSpPr>
        <p:spPr>
          <a:xfrm>
            <a:off x="428596" y="4001631"/>
            <a:ext cx="8286808" cy="2246769"/>
          </a:xfrm>
          <a:prstGeom prst="rect">
            <a:avLst/>
          </a:prstGeom>
          <a:noFill/>
          <a:ln w="57150">
            <a:noFill/>
          </a:ln>
        </p:spPr>
        <p:txBody>
          <a:bodyPr wrap="square">
            <a:spAutoFit/>
          </a:bodyPr>
          <a:lstStyle/>
          <a:p>
            <a:pPr algn="ctr">
              <a:defRPr/>
            </a:pPr>
            <a:r>
              <a:rPr lang="en-US" sz="2800" b="1" dirty="0" err="1">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Ya</a:t>
            </a:r>
            <a:r>
              <a:rPr lang="en-US" sz="2800" b="1" dirty="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Allah, </a:t>
            </a:r>
            <a:r>
              <a:rPr lang="en-US" sz="2800" b="1" dirty="0" err="1">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cucurilah</a:t>
            </a:r>
            <a:r>
              <a:rPr lang="en-US" sz="2800" b="1" dirty="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rahmat</a:t>
            </a:r>
            <a:r>
              <a:rPr lang="en-US" sz="2800" b="1" dirty="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dan </a:t>
            </a:r>
            <a:r>
              <a:rPr lang="en-US" sz="2800" b="1" dirty="0" err="1">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kesejahteraan</a:t>
            </a:r>
            <a:r>
              <a:rPr lang="en-US" sz="2800" b="1" dirty="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a:t>
            </a:r>
            <a:r>
              <a:rPr lang="en-US" sz="2800" b="1" dirty="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atas</a:t>
            </a:r>
            <a:r>
              <a:rPr lang="en-US" sz="2800" b="1" dirty="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(Nabi) Muhammad SAW dan </a:t>
            </a:r>
            <a:r>
              <a:rPr lang="en-US" sz="2800" b="1" dirty="0" err="1">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a:t>
            </a:r>
            <a:r>
              <a:rPr lang="en-US" sz="2800" b="1" dirty="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atas</a:t>
            </a:r>
            <a:r>
              <a:rPr lang="en-US" sz="2800" b="1" dirty="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keluarganya</a:t>
            </a:r>
            <a:r>
              <a:rPr lang="en-US" sz="2800" b="1" dirty="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serta</a:t>
            </a:r>
            <a:r>
              <a:rPr lang="en-US" sz="2800" b="1" dirty="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seluruh</a:t>
            </a:r>
            <a:r>
              <a:rPr lang="en-US" sz="2800" b="1" dirty="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sahabatnya</a:t>
            </a:r>
            <a:endParaRPr lang="en-US" sz="2800" b="1" dirty="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endParaRPr>
          </a:p>
          <a:p>
            <a:pPr algn="ctr" fontAlgn="auto">
              <a:spcBef>
                <a:spcPts val="0"/>
              </a:spcBef>
              <a:spcAft>
                <a:spcPts val="0"/>
              </a:spcAft>
              <a:defRPr/>
            </a:pPr>
            <a:endPar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Black" pitchFamily="34" charset="0"/>
              <a:ea typeface="Arial Unicode MS" pitchFamily="34" charset="-128"/>
              <a:cs typeface="Arial" pitchFamily="34" charset="0"/>
            </a:endParaRPr>
          </a:p>
        </p:txBody>
      </p:sp>
      <p:sp>
        <p:nvSpPr>
          <p:cNvPr id="5" name="Rectangle 4"/>
          <p:cNvSpPr/>
          <p:nvPr/>
        </p:nvSpPr>
        <p:spPr>
          <a:xfrm>
            <a:off x="500066" y="108984"/>
            <a:ext cx="8215370" cy="954107"/>
          </a:xfrm>
          <a:prstGeom prst="rect">
            <a:avLst/>
          </a:prstGeom>
        </p:spPr>
        <p:txBody>
          <a:bodyPr wrap="square">
            <a:spAutoFit/>
          </a:bodyPr>
          <a:lstStyle/>
          <a:p>
            <a:pPr algn="ctr" fontAlgn="auto">
              <a:spcBef>
                <a:spcPts val="0"/>
              </a:spcBef>
              <a:spcAft>
                <a:spcPts val="0"/>
              </a:spcAft>
              <a:defRPr/>
            </a:pPr>
            <a:r>
              <a:rPr lang="en-US" sz="2800"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Selawat</a:t>
            </a:r>
            <a:r>
              <a:rPr lang="en-US" sz="28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Ke</a:t>
            </a:r>
            <a:r>
              <a:rPr lang="en-US" sz="28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Atas</a:t>
            </a:r>
            <a:r>
              <a:rPr lang="en-US" sz="28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p>
          <a:p>
            <a:pPr algn="ctr" fontAlgn="auto">
              <a:spcBef>
                <a:spcPts val="0"/>
              </a:spcBef>
              <a:spcAft>
                <a:spcPts val="0"/>
              </a:spcAft>
              <a:defRPr/>
            </a:pPr>
            <a:r>
              <a:rPr lang="en-US" sz="2800"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Nabi</a:t>
            </a:r>
            <a:r>
              <a:rPr lang="en-US" sz="28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Muhammad S.A.W</a:t>
            </a:r>
            <a:endParaRPr lang="en-US" sz="28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Tree>
    <p:extLst>
      <p:ext uri="{BB962C8B-B14F-4D97-AF65-F5344CB8AC3E}">
        <p14:creationId xmlns:p14="http://schemas.microsoft.com/office/powerpoint/2010/main" val="3602839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3" name="Rectangle 2"/>
          <p:cNvSpPr/>
          <p:nvPr/>
        </p:nvSpPr>
        <p:spPr>
          <a:xfrm>
            <a:off x="714348" y="273463"/>
            <a:ext cx="7500990" cy="584775"/>
          </a:xfrm>
          <a:prstGeom prst="rect">
            <a:avLst/>
          </a:prstGeom>
        </p:spPr>
        <p:txBody>
          <a:bodyPr wrap="square">
            <a:spAutoFit/>
          </a:bodyPr>
          <a:lstStyle/>
          <a:p>
            <a:pPr algn="ctr" fontAlgn="auto">
              <a:spcBef>
                <a:spcPts val="0"/>
              </a:spcBef>
              <a:spcAft>
                <a:spcPts val="0"/>
              </a:spcAft>
              <a:defRPr/>
            </a:pPr>
            <a:r>
              <a:rPr lang="en-US" sz="3200"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Pesanan</a:t>
            </a:r>
            <a:r>
              <a:rPr lang="en-US" sz="32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3200"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Taqwa</a:t>
            </a:r>
            <a:endParaRPr lang="en-US" sz="32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Rectangle 3"/>
          <p:cNvSpPr/>
          <p:nvPr/>
        </p:nvSpPr>
        <p:spPr>
          <a:xfrm>
            <a:off x="304800" y="1773486"/>
            <a:ext cx="8458200" cy="2123658"/>
          </a:xfrm>
          <a:prstGeom prst="rect">
            <a:avLst/>
          </a:prstGeom>
          <a:solidFill>
            <a:schemeClr val="bg2">
              <a:alpha val="43000"/>
            </a:schemeClr>
          </a:solidFill>
        </p:spPr>
        <p:txBody>
          <a:bodyPr wrap="square">
            <a:spAutoFit/>
          </a:bodyPr>
          <a:lstStyle/>
          <a:p>
            <a:pPr algn="ctr" rtl="1"/>
            <a:r>
              <a:rPr lang="ar-SA" sz="66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اِتَّقُوا اللهَ حَقَّ تُقَاتِهِ، وَلاَ تَـمُوتُنَّ إِلاَّ وَأَنْتُمْ مُسْلِمُون</a:t>
            </a:r>
            <a:endParaRPr lang="ms-MY" sz="66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endParaRPr>
          </a:p>
        </p:txBody>
      </p:sp>
      <p:sp>
        <p:nvSpPr>
          <p:cNvPr id="5" name="TextBox 4"/>
          <p:cNvSpPr txBox="1"/>
          <p:nvPr/>
        </p:nvSpPr>
        <p:spPr>
          <a:xfrm>
            <a:off x="0" y="4221540"/>
            <a:ext cx="9144000" cy="2554545"/>
          </a:xfrm>
          <a:prstGeom prst="rect">
            <a:avLst/>
          </a:prstGeom>
          <a:noFill/>
          <a:ln w="57150">
            <a:noFill/>
          </a:ln>
        </p:spPr>
        <p:txBody>
          <a:bodyPr wrap="square">
            <a:spAutoFit/>
          </a:bodyPr>
          <a:lstStyle/>
          <a:p>
            <a:pPr algn="ctr" fontAlgn="auto">
              <a:spcBef>
                <a:spcPts val="0"/>
              </a:spcBef>
              <a:spcAft>
                <a:spcPts val="0"/>
              </a:spcAft>
              <a:defRPr/>
            </a:pPr>
            <a:r>
              <a:rPr lang="en-US" sz="4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Bertaqwalah</a:t>
            </a: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4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kamu</a:t>
            </a: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4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kepada</a:t>
            </a: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Allah </a:t>
            </a:r>
            <a:r>
              <a:rPr lang="en-US" sz="4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dengan</a:t>
            </a: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4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sebenar-benar</a:t>
            </a: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4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taqwa</a:t>
            </a: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4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dan</a:t>
            </a: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4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jangan</a:t>
            </a: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4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sekali</a:t>
            </a: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-kali </a:t>
            </a:r>
            <a:r>
              <a:rPr lang="en-US" sz="4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kamu</a:t>
            </a: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4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mati</a:t>
            </a: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4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melainkan</a:t>
            </a: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4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dalam</a:t>
            </a: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4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keadaan</a:t>
            </a: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Islam ”.</a:t>
            </a:r>
            <a:endPar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ea typeface="Arial Unicode MS" pitchFamily="34" charset="-128"/>
              <a:cs typeface="Arial" pitchFamily="34" charset="0"/>
            </a:endParaRPr>
          </a:p>
        </p:txBody>
      </p:sp>
    </p:spTree>
    <p:extLst>
      <p:ext uri="{BB962C8B-B14F-4D97-AF65-F5344CB8AC3E}">
        <p14:creationId xmlns:p14="http://schemas.microsoft.com/office/powerpoint/2010/main" val="3602839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82" y="7621"/>
            <a:ext cx="9154182" cy="6850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7813" y="1676400"/>
            <a:ext cx="9144000" cy="3785652"/>
          </a:xfrm>
          <a:prstGeom prst="rect">
            <a:avLst/>
          </a:prstGeom>
          <a:noFill/>
        </p:spPr>
        <p:txBody>
          <a:bodyPr wrap="square">
            <a:spAutoFit/>
          </a:bodyPr>
          <a:lstStyle/>
          <a:p>
            <a:pPr algn="ctr" rtl="1" fontAlgn="auto">
              <a:spcBef>
                <a:spcPts val="0"/>
              </a:spcBef>
              <a:spcAft>
                <a:spcPts val="0"/>
              </a:spcAft>
              <a:defRPr/>
            </a:pPr>
            <a:r>
              <a:rPr lang="en-US" sz="8000" b="1" dirty="0">
                <a:ln w="3175" cmpd="sng">
                  <a:solidFill>
                    <a:schemeClr val="tx1"/>
                  </a:solidFill>
                  <a:prstDash val="solid"/>
                </a:ln>
                <a:solidFill>
                  <a:srgbClr val="FFFF00"/>
                </a:solidFill>
                <a:effectLst>
                  <a:glow rad="63500">
                    <a:schemeClr val="tx1">
                      <a:alpha val="40000"/>
                    </a:schemeClr>
                  </a:glow>
                  <a:outerShdw blurRad="38100" dist="38100" dir="2700000" algn="tl">
                    <a:srgbClr val="000000">
                      <a:alpha val="43137"/>
                    </a:srgbClr>
                  </a:outerShdw>
                </a:effectLst>
                <a:latin typeface="Stencil" pitchFamily="82" charset="0"/>
                <a:cs typeface="Traditional Arabic" pitchFamily="2" charset="-78"/>
              </a:rPr>
              <a:t>PEMBURUAN TAKWA DALAM RAMADHAN</a:t>
            </a:r>
          </a:p>
        </p:txBody>
      </p:sp>
      <p:sp>
        <p:nvSpPr>
          <p:cNvPr id="6" name="Rectangle 5"/>
          <p:cNvSpPr/>
          <p:nvPr/>
        </p:nvSpPr>
        <p:spPr>
          <a:xfrm>
            <a:off x="782960" y="5715000"/>
            <a:ext cx="7632847" cy="830997"/>
          </a:xfrm>
          <a:prstGeom prst="rect">
            <a:avLst/>
          </a:prstGeom>
        </p:spPr>
        <p:txBody>
          <a:bodyPr wrap="square">
            <a:spAutoFit/>
          </a:bodyPr>
          <a:lstStyle/>
          <a:p>
            <a:pPr algn="ctr" fontAlgn="auto">
              <a:spcBef>
                <a:spcPts val="0"/>
              </a:spcBef>
              <a:spcAft>
                <a:spcPts val="0"/>
              </a:spcAft>
              <a:defRPr/>
            </a:pPr>
            <a:r>
              <a:rPr lang="en-US" sz="2400" b="1" dirty="0">
                <a:ln>
                  <a:solidFill>
                    <a:sysClr val="windowText" lastClr="000000"/>
                  </a:solidFill>
                </a:ln>
                <a:solidFill>
                  <a:srgbClr val="FF0000"/>
                </a:solidFill>
                <a:effectLst>
                  <a:glow rad="101600">
                    <a:schemeClr val="tx1">
                      <a:alpha val="60000"/>
                    </a:schemeClr>
                  </a:glow>
                  <a:outerShdw blurRad="38100" dist="38100" dir="2700000" algn="tl">
                    <a:srgbClr val="000000">
                      <a:alpha val="43137"/>
                    </a:srgbClr>
                  </a:outerShdw>
                </a:effectLst>
                <a:latin typeface="Berlin Sans FB Demi" pitchFamily="34" charset="0"/>
              </a:rPr>
              <a:t>4 </a:t>
            </a:r>
            <a:r>
              <a:rPr lang="en-US" sz="2400" b="1" dirty="0" err="1">
                <a:ln>
                  <a:solidFill>
                    <a:sysClr val="windowText" lastClr="000000"/>
                  </a:solidFill>
                </a:ln>
                <a:solidFill>
                  <a:srgbClr val="FF0000"/>
                </a:solidFill>
                <a:effectLst>
                  <a:glow rad="101600">
                    <a:schemeClr val="tx1">
                      <a:alpha val="60000"/>
                    </a:schemeClr>
                  </a:glow>
                  <a:outerShdw blurRad="38100" dist="38100" dir="2700000" algn="tl">
                    <a:srgbClr val="000000">
                      <a:alpha val="43137"/>
                    </a:srgbClr>
                  </a:outerShdw>
                </a:effectLst>
                <a:latin typeface="Berlin Sans FB Demi" pitchFamily="34" charset="0"/>
              </a:rPr>
              <a:t>Ramadhan</a:t>
            </a:r>
            <a:r>
              <a:rPr lang="en-US" sz="2400" b="1" dirty="0">
                <a:ln>
                  <a:solidFill>
                    <a:sysClr val="windowText" lastClr="000000"/>
                  </a:solidFill>
                </a:ln>
                <a:solidFill>
                  <a:srgbClr val="FF0000"/>
                </a:solidFill>
                <a:effectLst>
                  <a:glow rad="101600">
                    <a:schemeClr val="tx1">
                      <a:alpha val="60000"/>
                    </a:schemeClr>
                  </a:glow>
                  <a:outerShdw blurRad="38100" dist="38100" dir="2700000" algn="tl">
                    <a:srgbClr val="000000">
                      <a:alpha val="43137"/>
                    </a:srgbClr>
                  </a:outerShdw>
                </a:effectLst>
                <a:latin typeface="Berlin Sans FB Demi" pitchFamily="34" charset="0"/>
              </a:rPr>
              <a:t> 1442H </a:t>
            </a:r>
            <a:r>
              <a:rPr lang="en-US" sz="2400" b="1" i="1" dirty="0" err="1">
                <a:ln>
                  <a:solidFill>
                    <a:sysClr val="windowText" lastClr="000000"/>
                  </a:solidFill>
                </a:ln>
                <a:solidFill>
                  <a:srgbClr val="FF0000"/>
                </a:solidFill>
                <a:effectLst>
                  <a:glow rad="101600">
                    <a:schemeClr val="tx1">
                      <a:alpha val="60000"/>
                    </a:schemeClr>
                  </a:glow>
                  <a:outerShdw blurRad="38100" dist="38100" dir="2700000" algn="tl">
                    <a:srgbClr val="000000">
                      <a:alpha val="43137"/>
                    </a:srgbClr>
                  </a:outerShdw>
                </a:effectLst>
                <a:latin typeface="Berlin Sans FB Demi" pitchFamily="34" charset="0"/>
              </a:rPr>
              <a:t>bersamaan</a:t>
            </a:r>
            <a:r>
              <a:rPr lang="en-US" sz="2400" b="1" dirty="0">
                <a:ln>
                  <a:solidFill>
                    <a:sysClr val="windowText" lastClr="000000"/>
                  </a:solidFill>
                </a:ln>
                <a:solidFill>
                  <a:srgbClr val="FF0000"/>
                </a:solidFill>
                <a:effectLst>
                  <a:glow rad="101600">
                    <a:schemeClr val="tx1">
                      <a:alpha val="60000"/>
                    </a:schemeClr>
                  </a:glow>
                  <a:outerShdw blurRad="38100" dist="38100" dir="2700000" algn="tl">
                    <a:srgbClr val="000000">
                      <a:alpha val="43137"/>
                    </a:srgbClr>
                  </a:outerShdw>
                </a:effectLst>
                <a:latin typeface="Berlin Sans FB Demi" pitchFamily="34" charset="0"/>
              </a:rPr>
              <a:t>  16 April 2021M</a:t>
            </a:r>
          </a:p>
          <a:p>
            <a:pPr algn="ctr" fontAlgn="auto">
              <a:spcBef>
                <a:spcPts val="0"/>
              </a:spcBef>
              <a:spcAft>
                <a:spcPts val="0"/>
              </a:spcAft>
              <a:defRPr/>
            </a:pPr>
            <a:r>
              <a:rPr lang="en-US" sz="2400" b="1" dirty="0">
                <a:ln>
                  <a:solidFill>
                    <a:sysClr val="windowText" lastClr="000000"/>
                  </a:solidFill>
                </a:ln>
                <a:solidFill>
                  <a:srgbClr val="FF0000"/>
                </a:solidFill>
                <a:effectLst>
                  <a:glow rad="101600">
                    <a:schemeClr val="tx1">
                      <a:alpha val="60000"/>
                    </a:schemeClr>
                  </a:glow>
                  <a:outerShdw blurRad="38100" dist="38100" dir="2700000" algn="tl">
                    <a:srgbClr val="000000">
                      <a:alpha val="43137"/>
                    </a:srgbClr>
                  </a:outerShdw>
                </a:effectLst>
                <a:latin typeface="Bahnschrift Condensed" pitchFamily="34" charset="0"/>
              </a:rPr>
              <a:t>http://e-khutbah.terengganu.gov.my</a:t>
            </a:r>
          </a:p>
        </p:txBody>
      </p:sp>
      <p:sp>
        <p:nvSpPr>
          <p:cNvPr id="7" name="Rectangle 6"/>
          <p:cNvSpPr/>
          <p:nvPr/>
        </p:nvSpPr>
        <p:spPr>
          <a:xfrm>
            <a:off x="381000" y="609600"/>
            <a:ext cx="7924800" cy="923330"/>
          </a:xfrm>
          <a:prstGeom prst="rect">
            <a:avLst/>
          </a:prstGeom>
          <a:noFill/>
        </p:spPr>
        <p:txBody>
          <a:bodyPr wrap="square">
            <a:spAutoFit/>
          </a:bodyPr>
          <a:lstStyle/>
          <a:p>
            <a:pPr algn="ctr" rtl="1" fontAlgn="auto">
              <a:spcBef>
                <a:spcPts val="0"/>
              </a:spcBef>
              <a:spcAft>
                <a:spcPts val="0"/>
              </a:spcAft>
              <a:defRPr/>
            </a:pPr>
            <a:r>
              <a:rPr lang="en-US" sz="5400" b="1" dirty="0" err="1">
                <a:ln w="3175" cmpd="sng">
                  <a:solidFill>
                    <a:schemeClr val="tx1"/>
                  </a:solidFill>
                  <a:prstDash val="solid"/>
                </a:ln>
                <a:solidFill>
                  <a:srgbClr val="00B050"/>
                </a:solidFill>
                <a:effectLst>
                  <a:glow rad="63500">
                    <a:schemeClr val="tx1">
                      <a:alpha val="40000"/>
                    </a:schemeClr>
                  </a:glow>
                  <a:outerShdw blurRad="38100" dist="38100" dir="2700000" algn="tl">
                    <a:srgbClr val="000000">
                      <a:alpha val="43137"/>
                    </a:srgbClr>
                  </a:outerShdw>
                </a:effectLst>
                <a:latin typeface="Rockwell Extra Bold" pitchFamily="18" charset="0"/>
                <a:cs typeface="Traditional Arabic" pitchFamily="2" charset="-78"/>
              </a:rPr>
              <a:t>Khutbah</a:t>
            </a:r>
            <a:r>
              <a:rPr lang="en-US" sz="5400" b="1" dirty="0">
                <a:ln w="3175" cmpd="sng">
                  <a:solidFill>
                    <a:schemeClr val="tx1"/>
                  </a:solidFill>
                  <a:prstDash val="solid"/>
                </a:ln>
                <a:solidFill>
                  <a:srgbClr val="00B050"/>
                </a:solidFill>
                <a:effectLst>
                  <a:glow rad="63500">
                    <a:schemeClr val="tx1">
                      <a:alpha val="40000"/>
                    </a:schemeClr>
                  </a:glow>
                  <a:outerShdw blurRad="38100" dist="38100" dir="2700000" algn="tl">
                    <a:srgbClr val="000000">
                      <a:alpha val="43137"/>
                    </a:srgbClr>
                  </a:outerShdw>
                </a:effectLst>
                <a:latin typeface="Rockwell Extra Bold" pitchFamily="18" charset="0"/>
                <a:cs typeface="Traditional Arabic" pitchFamily="2" charset="-78"/>
              </a:rPr>
              <a:t> </a:t>
            </a:r>
            <a:r>
              <a:rPr lang="en-US" sz="5400" b="1" dirty="0" err="1">
                <a:ln w="3175" cmpd="sng">
                  <a:solidFill>
                    <a:schemeClr val="tx1"/>
                  </a:solidFill>
                  <a:prstDash val="solid"/>
                </a:ln>
                <a:solidFill>
                  <a:srgbClr val="00B050"/>
                </a:solidFill>
                <a:effectLst>
                  <a:glow rad="63500">
                    <a:schemeClr val="tx1">
                      <a:alpha val="40000"/>
                    </a:schemeClr>
                  </a:glow>
                  <a:outerShdw blurRad="38100" dist="38100" dir="2700000" algn="tl">
                    <a:srgbClr val="000000">
                      <a:alpha val="43137"/>
                    </a:srgbClr>
                  </a:outerShdw>
                </a:effectLst>
                <a:latin typeface="Rockwell Extra Bold" pitchFamily="18" charset="0"/>
                <a:cs typeface="Traditional Arabic" pitchFamily="2" charset="-78"/>
              </a:rPr>
              <a:t>hari</a:t>
            </a:r>
            <a:r>
              <a:rPr lang="en-US" sz="5400" b="1" dirty="0">
                <a:ln w="3175" cmpd="sng">
                  <a:solidFill>
                    <a:schemeClr val="tx1"/>
                  </a:solidFill>
                  <a:prstDash val="solid"/>
                </a:ln>
                <a:solidFill>
                  <a:srgbClr val="00B050"/>
                </a:solidFill>
                <a:effectLst>
                  <a:glow rad="63500">
                    <a:schemeClr val="tx1">
                      <a:alpha val="40000"/>
                    </a:schemeClr>
                  </a:glow>
                  <a:outerShdw blurRad="38100" dist="38100" dir="2700000" algn="tl">
                    <a:srgbClr val="000000">
                      <a:alpha val="43137"/>
                    </a:srgbClr>
                  </a:outerShdw>
                </a:effectLst>
                <a:latin typeface="Rockwell Extra Bold" pitchFamily="18" charset="0"/>
                <a:cs typeface="Traditional Arabic" pitchFamily="2" charset="-78"/>
              </a:rPr>
              <a:t> </a:t>
            </a:r>
            <a:r>
              <a:rPr lang="en-US" sz="5400" b="1" dirty="0" err="1">
                <a:ln w="3175" cmpd="sng">
                  <a:solidFill>
                    <a:schemeClr val="tx1"/>
                  </a:solidFill>
                  <a:prstDash val="solid"/>
                </a:ln>
                <a:solidFill>
                  <a:srgbClr val="00B050"/>
                </a:solidFill>
                <a:effectLst>
                  <a:glow rad="63500">
                    <a:schemeClr val="tx1">
                      <a:alpha val="40000"/>
                    </a:schemeClr>
                  </a:glow>
                  <a:outerShdw blurRad="38100" dist="38100" dir="2700000" algn="tl">
                    <a:srgbClr val="000000">
                      <a:alpha val="43137"/>
                    </a:srgbClr>
                  </a:outerShdw>
                </a:effectLst>
                <a:latin typeface="Rockwell Extra Bold" pitchFamily="18" charset="0"/>
                <a:cs typeface="Traditional Arabic" pitchFamily="2" charset="-78"/>
              </a:rPr>
              <a:t>ini</a:t>
            </a:r>
            <a:endParaRPr lang="en-US" sz="5400" b="1" dirty="0">
              <a:ln w="3175" cmpd="sng">
                <a:solidFill>
                  <a:schemeClr val="tx1"/>
                </a:solidFill>
                <a:prstDash val="solid"/>
              </a:ln>
              <a:solidFill>
                <a:srgbClr val="00B050"/>
              </a:solidFill>
              <a:effectLst>
                <a:glow rad="63500">
                  <a:schemeClr val="tx1">
                    <a:alpha val="40000"/>
                  </a:schemeClr>
                </a:glow>
                <a:outerShdw blurRad="38100" dist="38100" dir="2700000" algn="tl">
                  <a:srgbClr val="000000">
                    <a:alpha val="43137"/>
                  </a:srgbClr>
                </a:outerShdw>
              </a:effectLst>
              <a:latin typeface="Rockwell Extra Bold" pitchFamily="18" charset="0"/>
              <a:cs typeface="Traditional Arabic" pitchFamily="2" charset="-78"/>
            </a:endParaRPr>
          </a:p>
        </p:txBody>
      </p:sp>
    </p:spTree>
    <p:extLst>
      <p:ext uri="{BB962C8B-B14F-4D97-AF65-F5344CB8AC3E}">
        <p14:creationId xmlns:p14="http://schemas.microsoft.com/office/powerpoint/2010/main" val="2393601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3" name="Rectangle 2"/>
          <p:cNvSpPr/>
          <p:nvPr/>
        </p:nvSpPr>
        <p:spPr>
          <a:xfrm>
            <a:off x="381000" y="245530"/>
            <a:ext cx="8229600" cy="553998"/>
          </a:xfrm>
          <a:prstGeom prst="rect">
            <a:avLst/>
          </a:prstGeom>
        </p:spPr>
        <p:txBody>
          <a:bodyPr wrap="square">
            <a:spAutoFit/>
          </a:bodyPr>
          <a:lstStyle/>
          <a:p>
            <a:pPr algn="ctr" fontAlgn="auto">
              <a:spcBef>
                <a:spcPts val="0"/>
              </a:spcBef>
              <a:spcAft>
                <a:spcPts val="0"/>
              </a:spcAft>
              <a:defRPr/>
            </a:pPr>
            <a:r>
              <a:rPr lang="en-US" sz="3000"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Maksud</a:t>
            </a:r>
            <a:r>
              <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takwa</a:t>
            </a:r>
            <a:endPar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Rounded Rectangle 3"/>
          <p:cNvSpPr/>
          <p:nvPr/>
        </p:nvSpPr>
        <p:spPr>
          <a:xfrm>
            <a:off x="658503" y="1272650"/>
            <a:ext cx="7873661" cy="1241950"/>
          </a:xfrm>
          <a:prstGeom prst="roundRect">
            <a:avLst>
              <a:gd name="adj" fmla="val 6164"/>
            </a:avLst>
          </a:prstGeom>
          <a:solidFill>
            <a:srgbClr val="006600"/>
          </a:soli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Matlamat</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agung</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dari</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ibadat</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puasa</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ialah</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untuk</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mencapai</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sasaran</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takwa</a:t>
            </a:r>
            <a:endParaRPr lang="ms-MY"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endParaRPr>
          </a:p>
        </p:txBody>
      </p:sp>
      <p:sp>
        <p:nvSpPr>
          <p:cNvPr id="5" name="Rounded Rectangle 4"/>
          <p:cNvSpPr/>
          <p:nvPr/>
        </p:nvSpPr>
        <p:spPr>
          <a:xfrm>
            <a:off x="558969" y="2807231"/>
            <a:ext cx="7873661" cy="1243537"/>
          </a:xfrm>
          <a:prstGeom prst="roundRect">
            <a:avLst>
              <a:gd name="adj" fmla="val 6164"/>
            </a:avLst>
          </a:prstGeom>
          <a:ln w="38100">
            <a:solidFill>
              <a:schemeClr val="bg1"/>
            </a:solidFill>
          </a:ln>
          <a:effectLst>
            <a:glow rad="101600">
              <a:schemeClr val="tx1">
                <a:alpha val="60000"/>
              </a:schemeClr>
            </a:glow>
            <a:outerShdw blurRad="40000" dist="23000" dir="5400000" rotWithShape="0">
              <a:srgbClr val="000000">
                <a:alpha val="35000"/>
              </a:srgbClr>
            </a:outerShdw>
          </a:effectLst>
        </p:spPr>
        <p:style>
          <a:lnRef idx="1">
            <a:schemeClr val="accent5"/>
          </a:lnRef>
          <a:fillRef idx="3">
            <a:schemeClr val="accent5"/>
          </a:fillRef>
          <a:effectRef idx="2">
            <a:schemeClr val="accent5"/>
          </a:effectRef>
          <a:fontRef idx="minor">
            <a:schemeClr val="lt1"/>
          </a:fontRef>
        </p:style>
        <p:txBody>
          <a:bodyPr anchor="ctr"/>
          <a:lstStyle/>
          <a:p>
            <a:pPr algn="ct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Taqwa</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adalah</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nilai</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rohani</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dan</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maknawi</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yang paling </a:t>
            </a: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berharga</a:t>
            </a:r>
            <a:endParaRPr lang="ms-MY"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endParaRPr>
          </a:p>
        </p:txBody>
      </p:sp>
      <p:sp>
        <p:nvSpPr>
          <p:cNvPr id="6" name="Rounded Rectangle 5"/>
          <p:cNvSpPr/>
          <p:nvPr/>
        </p:nvSpPr>
        <p:spPr>
          <a:xfrm>
            <a:off x="616671" y="4648200"/>
            <a:ext cx="7910657" cy="1600200"/>
          </a:xfrm>
          <a:prstGeom prst="roundRect">
            <a:avLst>
              <a:gd name="adj" fmla="val 6164"/>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5400000" scaled="1"/>
            <a:tileRect/>
          </a:gra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terhasil</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dari</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ibadat</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puasa</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yang </a:t>
            </a: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menjunjung</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tinggi</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perintah</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Allah </a:t>
            </a: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dan</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mengutamakan</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 </a:t>
            </a: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keredhaanNya</a:t>
            </a:r>
            <a:endParaRPr lang="en-MY"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endParaRPr>
          </a:p>
        </p:txBody>
      </p:sp>
    </p:spTree>
    <p:extLst>
      <p:ext uri="{BB962C8B-B14F-4D97-AF65-F5344CB8AC3E}">
        <p14:creationId xmlns:p14="http://schemas.microsoft.com/office/powerpoint/2010/main" val="3602839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3" name="Rectangle 2"/>
          <p:cNvSpPr/>
          <p:nvPr/>
        </p:nvSpPr>
        <p:spPr>
          <a:xfrm>
            <a:off x="109183" y="304800"/>
            <a:ext cx="8871044" cy="553998"/>
          </a:xfrm>
          <a:prstGeom prst="rect">
            <a:avLst/>
          </a:prstGeom>
        </p:spPr>
        <p:txBody>
          <a:bodyPr wrap="square">
            <a:spAutoFit/>
          </a:bodyPr>
          <a:lstStyle/>
          <a:p>
            <a:pPr algn="ctr" fontAlgn="auto">
              <a:spcBef>
                <a:spcPts val="0"/>
              </a:spcBef>
              <a:spcAft>
                <a:spcPts val="0"/>
              </a:spcAft>
              <a:defRPr/>
            </a:pPr>
            <a:r>
              <a:rPr lang="en-US" sz="3000"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Firman</a:t>
            </a:r>
            <a:r>
              <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Allah: Al </a:t>
            </a:r>
            <a:r>
              <a:rPr lang="en-US" sz="3000"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Baqarah</a:t>
            </a:r>
            <a:r>
              <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183</a:t>
            </a:r>
            <a:endPar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5" name="Rounded Rectangle 4"/>
          <p:cNvSpPr/>
          <p:nvPr/>
        </p:nvSpPr>
        <p:spPr>
          <a:xfrm>
            <a:off x="109183" y="4343400"/>
            <a:ext cx="8871043" cy="2362200"/>
          </a:xfrm>
          <a:prstGeom prst="roundRect">
            <a:avLst>
              <a:gd name="adj" fmla="val 33562"/>
            </a:avLst>
          </a:prstGeom>
          <a:solidFill>
            <a:schemeClr val="tx2"/>
          </a:soli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200" dirty="0">
                <a:latin typeface="Arial" pitchFamily="34" charset="0"/>
                <a:cs typeface="Arial" pitchFamily="34" charset="0"/>
              </a:rPr>
              <a:t>" </a:t>
            </a:r>
            <a:r>
              <a:rPr lang="en-US" sz="3200" dirty="0" err="1">
                <a:latin typeface="Arial" pitchFamily="34" charset="0"/>
                <a:cs typeface="Arial" pitchFamily="34" charset="0"/>
              </a:rPr>
              <a:t>Wahai</a:t>
            </a:r>
            <a:r>
              <a:rPr lang="en-US" sz="3200" dirty="0">
                <a:latin typeface="Arial" pitchFamily="34" charset="0"/>
                <a:cs typeface="Arial" pitchFamily="34" charset="0"/>
              </a:rPr>
              <a:t> orang-orang yang </a:t>
            </a:r>
            <a:r>
              <a:rPr lang="en-US" sz="3200" dirty="0" err="1">
                <a:latin typeface="Arial" pitchFamily="34" charset="0"/>
                <a:cs typeface="Arial" pitchFamily="34" charset="0"/>
              </a:rPr>
              <a:t>beriman</a:t>
            </a:r>
            <a:r>
              <a:rPr lang="en-US" sz="3200" dirty="0">
                <a:latin typeface="Arial" pitchFamily="34" charset="0"/>
                <a:cs typeface="Arial" pitchFamily="34" charset="0"/>
              </a:rPr>
              <a:t>! </a:t>
            </a:r>
            <a:r>
              <a:rPr lang="en-US" sz="3200" dirty="0" err="1">
                <a:latin typeface="Arial" pitchFamily="34" charset="0"/>
                <a:cs typeface="Arial" pitchFamily="34" charset="0"/>
              </a:rPr>
              <a:t>Kamu</a:t>
            </a:r>
            <a:r>
              <a:rPr lang="en-US" sz="3200" dirty="0">
                <a:latin typeface="Arial" pitchFamily="34" charset="0"/>
                <a:cs typeface="Arial" pitchFamily="34" charset="0"/>
              </a:rPr>
              <a:t> </a:t>
            </a:r>
            <a:r>
              <a:rPr lang="en-US" sz="3200" dirty="0" err="1">
                <a:latin typeface="Arial" pitchFamily="34" charset="0"/>
                <a:cs typeface="Arial" pitchFamily="34" charset="0"/>
              </a:rPr>
              <a:t>diwajibkan</a:t>
            </a:r>
            <a:r>
              <a:rPr lang="en-US" sz="3200" dirty="0">
                <a:latin typeface="Arial" pitchFamily="34" charset="0"/>
                <a:cs typeface="Arial" pitchFamily="34" charset="0"/>
              </a:rPr>
              <a:t> </a:t>
            </a:r>
            <a:r>
              <a:rPr lang="en-US" sz="3200" dirty="0" err="1">
                <a:latin typeface="Arial" pitchFamily="34" charset="0"/>
                <a:cs typeface="Arial" pitchFamily="34" charset="0"/>
              </a:rPr>
              <a:t>berpuasa</a:t>
            </a:r>
            <a:r>
              <a:rPr lang="en-US" sz="3200" dirty="0">
                <a:latin typeface="Arial" pitchFamily="34" charset="0"/>
                <a:cs typeface="Arial" pitchFamily="34" charset="0"/>
              </a:rPr>
              <a:t> </a:t>
            </a:r>
            <a:r>
              <a:rPr lang="en-US" sz="3200" dirty="0" err="1">
                <a:latin typeface="Arial" pitchFamily="34" charset="0"/>
                <a:cs typeface="Arial" pitchFamily="34" charset="0"/>
              </a:rPr>
              <a:t>sebagaimana</a:t>
            </a:r>
            <a:r>
              <a:rPr lang="en-US" sz="3200" dirty="0">
                <a:latin typeface="Arial" pitchFamily="34" charset="0"/>
                <a:cs typeface="Arial" pitchFamily="34" charset="0"/>
              </a:rPr>
              <a:t> </a:t>
            </a:r>
            <a:r>
              <a:rPr lang="en-US" sz="3200" dirty="0" err="1">
                <a:latin typeface="Arial" pitchFamily="34" charset="0"/>
                <a:cs typeface="Arial" pitchFamily="34" charset="0"/>
              </a:rPr>
              <a:t>ia</a:t>
            </a:r>
            <a:r>
              <a:rPr lang="en-US" sz="3200" dirty="0">
                <a:latin typeface="Arial" pitchFamily="34" charset="0"/>
                <a:cs typeface="Arial" pitchFamily="34" charset="0"/>
              </a:rPr>
              <a:t> </a:t>
            </a:r>
            <a:r>
              <a:rPr lang="en-US" sz="3200" dirty="0" err="1">
                <a:latin typeface="Arial" pitchFamily="34" charset="0"/>
                <a:cs typeface="Arial" pitchFamily="34" charset="0"/>
              </a:rPr>
              <a:t>diwajibkan</a:t>
            </a:r>
            <a:r>
              <a:rPr lang="en-US" sz="3200" dirty="0">
                <a:latin typeface="Arial" pitchFamily="34" charset="0"/>
                <a:cs typeface="Arial" pitchFamily="34" charset="0"/>
              </a:rPr>
              <a:t> </a:t>
            </a:r>
            <a:r>
              <a:rPr lang="en-US" sz="3200" dirty="0" err="1">
                <a:latin typeface="Arial" pitchFamily="34" charset="0"/>
                <a:cs typeface="Arial" pitchFamily="34" charset="0"/>
              </a:rPr>
              <a:t>ke</a:t>
            </a:r>
            <a:r>
              <a:rPr lang="en-US" sz="3200" dirty="0">
                <a:latin typeface="Arial" pitchFamily="34" charset="0"/>
                <a:cs typeface="Arial" pitchFamily="34" charset="0"/>
              </a:rPr>
              <a:t> </a:t>
            </a:r>
            <a:r>
              <a:rPr lang="en-US" sz="3200" dirty="0" err="1">
                <a:latin typeface="Arial" pitchFamily="34" charset="0"/>
                <a:cs typeface="Arial" pitchFamily="34" charset="0"/>
              </a:rPr>
              <a:t>atas</a:t>
            </a:r>
            <a:r>
              <a:rPr lang="en-US" sz="3200" dirty="0">
                <a:latin typeface="Arial" pitchFamily="34" charset="0"/>
                <a:cs typeface="Arial" pitchFamily="34" charset="0"/>
              </a:rPr>
              <a:t> orang-orang yang </a:t>
            </a:r>
            <a:r>
              <a:rPr lang="en-US" sz="3200" dirty="0" err="1">
                <a:latin typeface="Arial" pitchFamily="34" charset="0"/>
                <a:cs typeface="Arial" pitchFamily="34" charset="0"/>
              </a:rPr>
              <a:t>terdahulu</a:t>
            </a:r>
            <a:r>
              <a:rPr lang="en-US" sz="3200" dirty="0">
                <a:latin typeface="Arial" pitchFamily="34" charset="0"/>
                <a:cs typeface="Arial" pitchFamily="34" charset="0"/>
              </a:rPr>
              <a:t> </a:t>
            </a:r>
            <a:r>
              <a:rPr lang="en-US" sz="3200" dirty="0" err="1">
                <a:latin typeface="Arial" pitchFamily="34" charset="0"/>
                <a:cs typeface="Arial" pitchFamily="34" charset="0"/>
              </a:rPr>
              <a:t>dari</a:t>
            </a:r>
            <a:r>
              <a:rPr lang="en-US" sz="3200" dirty="0">
                <a:latin typeface="Arial" pitchFamily="34" charset="0"/>
                <a:cs typeface="Arial" pitchFamily="34" charset="0"/>
              </a:rPr>
              <a:t> </a:t>
            </a:r>
            <a:r>
              <a:rPr lang="en-US" sz="3200" dirty="0" err="1">
                <a:latin typeface="Arial" pitchFamily="34" charset="0"/>
                <a:cs typeface="Arial" pitchFamily="34" charset="0"/>
              </a:rPr>
              <a:t>kamu</a:t>
            </a:r>
            <a:r>
              <a:rPr lang="en-US" sz="3200" dirty="0">
                <a:latin typeface="Arial" pitchFamily="34" charset="0"/>
                <a:cs typeface="Arial" pitchFamily="34" charset="0"/>
              </a:rPr>
              <a:t> </a:t>
            </a:r>
            <a:r>
              <a:rPr lang="en-US" sz="3200" dirty="0" err="1">
                <a:latin typeface="Arial" pitchFamily="34" charset="0"/>
                <a:cs typeface="Arial" pitchFamily="34" charset="0"/>
              </a:rPr>
              <a:t>supaya</a:t>
            </a:r>
            <a:r>
              <a:rPr lang="en-US" sz="3200" dirty="0">
                <a:latin typeface="Arial" pitchFamily="34" charset="0"/>
                <a:cs typeface="Arial" pitchFamily="34" charset="0"/>
              </a:rPr>
              <a:t> </a:t>
            </a:r>
            <a:r>
              <a:rPr lang="en-US" sz="3200" dirty="0" err="1">
                <a:latin typeface="Arial" pitchFamily="34" charset="0"/>
                <a:cs typeface="Arial" pitchFamily="34" charset="0"/>
              </a:rPr>
              <a:t>kamu</a:t>
            </a:r>
            <a:r>
              <a:rPr lang="en-US" sz="3200" dirty="0">
                <a:latin typeface="Arial" pitchFamily="34" charset="0"/>
                <a:cs typeface="Arial" pitchFamily="34" charset="0"/>
              </a:rPr>
              <a:t> </a:t>
            </a:r>
            <a:r>
              <a:rPr lang="en-US" sz="3200" dirty="0" err="1">
                <a:latin typeface="Arial" pitchFamily="34" charset="0"/>
                <a:cs typeface="Arial" pitchFamily="34" charset="0"/>
              </a:rPr>
              <a:t>bertakwa</a:t>
            </a:r>
            <a:r>
              <a:rPr lang="en-US" sz="3200" dirty="0">
                <a:latin typeface="Arial" pitchFamily="34" charset="0"/>
                <a:cs typeface="Arial" pitchFamily="34" charset="0"/>
              </a:rPr>
              <a:t>."</a:t>
            </a:r>
            <a:endParaRPr lang="ms-MY" sz="3200"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pitchFamily="34" charset="0"/>
              <a:cs typeface="Arial" pitchFamily="34" charset="0"/>
            </a:endParaRPr>
          </a:p>
        </p:txBody>
      </p:sp>
      <p:sp>
        <p:nvSpPr>
          <p:cNvPr id="4" name="Rounded Rectangle 3"/>
          <p:cNvSpPr/>
          <p:nvPr/>
        </p:nvSpPr>
        <p:spPr>
          <a:xfrm>
            <a:off x="228600" y="1219200"/>
            <a:ext cx="8751627" cy="2895600"/>
          </a:xfrm>
          <a:prstGeom prst="roundRect">
            <a:avLst>
              <a:gd name="adj" fmla="val 34235"/>
            </a:avLst>
          </a:prstGeom>
          <a:solidFill>
            <a:srgbClr val="002060"/>
          </a:solidFill>
          <a:ln w="38100">
            <a:solidFill>
              <a:srgbClr val="FFFFFF"/>
            </a:solidFill>
          </a:ln>
          <a:effectLst>
            <a:glow rad="101600">
              <a:srgbClr val="FF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ar-SA" sz="6000" dirty="0">
                <a:latin typeface="Traditional Arabic" pitchFamily="18" charset="-78"/>
                <a:cs typeface="Traditional Arabic" pitchFamily="18" charset="-78"/>
              </a:rPr>
              <a:t>يَا أَيُّهَا الَّذِينَ آمَنُوا كُتِبَ عَلَيْكُمُ الصِّيَامُ كَمَا كُتِبَ عَلَى الَّذِينَ مِنْ قَبْلِكُمْ لَعَلَّكُمْ تَتَّقُونَ</a:t>
            </a:r>
            <a:endParaRPr lang="ms-MY" sz="6000"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Traditional Arabic" pitchFamily="18" charset="-78"/>
              <a:cs typeface="Traditional Arabic" pitchFamily="18" charset="-78"/>
            </a:endParaRPr>
          </a:p>
        </p:txBody>
      </p:sp>
    </p:spTree>
    <p:extLst>
      <p:ext uri="{BB962C8B-B14F-4D97-AF65-F5344CB8AC3E}">
        <p14:creationId xmlns:p14="http://schemas.microsoft.com/office/powerpoint/2010/main" val="36028391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1202</Words>
  <Application>Microsoft Office PowerPoint</Application>
  <PresentationFormat>On-screen Show (4:3)</PresentationFormat>
  <Paragraphs>106</Paragraphs>
  <Slides>34</Slides>
  <Notes>1</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34</vt:i4>
      </vt:variant>
    </vt:vector>
  </HeadingPairs>
  <TitlesOfParts>
    <vt:vector size="50" baseType="lpstr">
      <vt:lpstr>Aharoni</vt:lpstr>
      <vt:lpstr>Arial</vt:lpstr>
      <vt:lpstr>Arial Black</vt:lpstr>
      <vt:lpstr>Bahnschrift Condensed</vt:lpstr>
      <vt:lpstr>Berlin Sans FB Demi</vt:lpstr>
      <vt:lpstr>Bernard MT Condensed</vt:lpstr>
      <vt:lpstr>Calibri</vt:lpstr>
      <vt:lpstr>Century Schoolbook</vt:lpstr>
      <vt:lpstr>Libre Franklin Light</vt:lpstr>
      <vt:lpstr>Monotype Corsiva</vt:lpstr>
      <vt:lpstr>Rockwell Extra Bold</vt:lpstr>
      <vt:lpstr>Stencil</vt:lpstr>
      <vt:lpstr>Times New Roman</vt:lpstr>
      <vt:lpstr>Traditional Arabic</vt:lpstr>
      <vt:lpstr>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AzlinaDaud</dc:creator>
  <cp:lastModifiedBy>Husna Fatini Hanis</cp:lastModifiedBy>
  <cp:revision>21</cp:revision>
  <dcterms:created xsi:type="dcterms:W3CDTF">2017-06-20T07:57:38Z</dcterms:created>
  <dcterms:modified xsi:type="dcterms:W3CDTF">2021-04-13T20:30:40Z</dcterms:modified>
</cp:coreProperties>
</file>